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60" r:id="rId5"/>
    <p:sldId id="259" r:id="rId6"/>
    <p:sldId id="262" r:id="rId7"/>
    <p:sldId id="263" r:id="rId8"/>
    <p:sldId id="265" r:id="rId9"/>
    <p:sldId id="261" r:id="rId10"/>
    <p:sldId id="266" r:id="rId11"/>
    <p:sldId id="268" r:id="rId12"/>
    <p:sldId id="269" r:id="rId13"/>
    <p:sldId id="271" r:id="rId14"/>
    <p:sldId id="272" r:id="rId15"/>
    <p:sldId id="277" r:id="rId16"/>
    <p:sldId id="27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8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Bonds Set in Sample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Cash Bond</c:v>
                </c:pt>
                <c:pt idx="1">
                  <c:v>Custody Bond</c:v>
                </c:pt>
                <c:pt idx="2">
                  <c:v>Secured</c:v>
                </c:pt>
                <c:pt idx="3">
                  <c:v>Unsecured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2</c:v>
                </c:pt>
                <c:pt idx="2">
                  <c:v>75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81184"/>
        <c:axId val="79582720"/>
      </c:barChart>
      <c:catAx>
        <c:axId val="79581184"/>
        <c:scaling>
          <c:orientation val="minMax"/>
        </c:scaling>
        <c:delete val="0"/>
        <c:axPos val="l"/>
        <c:majorTickMark val="none"/>
        <c:minorTickMark val="none"/>
        <c:tickLblPos val="nextTo"/>
        <c:crossAx val="79582720"/>
        <c:crosses val="autoZero"/>
        <c:auto val="1"/>
        <c:lblAlgn val="ctr"/>
        <c:lblOffset val="100"/>
        <c:noMultiLvlLbl val="0"/>
      </c:catAx>
      <c:valAx>
        <c:axId val="7958272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7958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Black Defendants, Total 61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Secured Bonds</c:v>
                </c:pt>
                <c:pt idx="1">
                  <c:v>Unsecured Bonds</c:v>
                </c:pt>
                <c:pt idx="2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0.80300000000000005</c:v>
                </c:pt>
                <c:pt idx="1">
                  <c:v>0.16400000000000001</c:v>
                </c:pt>
                <c:pt idx="2">
                  <c:v>0.03</c:v>
                </c:pt>
                <c:pt idx="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White Defendants, Total 36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Secured Bonds</c:v>
                </c:pt>
                <c:pt idx="1">
                  <c:v>Unsecured Bonds</c:v>
                </c:pt>
                <c:pt idx="2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0.28000000000000003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Mean Bond Amounts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19710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Mean Bond Amounts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15385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Halifax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Mean Bond Amounts</c:v>
                </c:pt>
              </c:strCache>
            </c:strRef>
          </c:cat>
          <c:val>
            <c:numRef>
              <c:f>Sheet1!$D$2</c:f>
              <c:numCache>
                <c:formatCode>"$"#,##0_);[Red]\("$"#,##0\)</c:formatCode>
                <c:ptCount val="1"/>
                <c:pt idx="0">
                  <c:v>18040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0905344"/>
        <c:axId val="80906880"/>
      </c:barChart>
      <c:catAx>
        <c:axId val="80905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80906880"/>
        <c:crosses val="autoZero"/>
        <c:auto val="1"/>
        <c:lblAlgn val="ctr"/>
        <c:lblOffset val="100"/>
        <c:noMultiLvlLbl val="0"/>
      </c:catAx>
      <c:valAx>
        <c:axId val="80906880"/>
        <c:scaling>
          <c:orientation val="minMax"/>
        </c:scaling>
        <c:delete val="0"/>
        <c:axPos val="l"/>
        <c:numFmt formatCode="&quot;$&quot;#,##0_);[Red]\(&quot;$&quot;#,##0\)" sourceLinked="1"/>
        <c:majorTickMark val="none"/>
        <c:minorTickMark val="none"/>
        <c:tickLblPos val="nextTo"/>
        <c:crossAx val="809053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849570710440856"/>
          <c:y val="2.6785714285714284E-2"/>
        </c:manualLayout>
      </c:layout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 Days Spent in Jail for Those Unable To Post Bond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Black</c:v>
                </c:pt>
                <c:pt idx="1">
                  <c:v>White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303</c:v>
                </c:pt>
                <c:pt idx="1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301632"/>
        <c:axId val="79344384"/>
      </c:barChart>
      <c:catAx>
        <c:axId val="79301632"/>
        <c:scaling>
          <c:orientation val="minMax"/>
        </c:scaling>
        <c:delete val="0"/>
        <c:axPos val="l"/>
        <c:majorTickMark val="out"/>
        <c:minorTickMark val="none"/>
        <c:tickLblPos val="nextTo"/>
        <c:crossAx val="79344384"/>
        <c:crosses val="autoZero"/>
        <c:auto val="1"/>
        <c:lblAlgn val="ctr"/>
        <c:lblOffset val="100"/>
        <c:noMultiLvlLbl val="0"/>
      </c:catAx>
      <c:valAx>
        <c:axId val="79344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301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0.22105</cdr:x>
      <cdr:y>0.26323</cdr:y>
    </cdr:from>
    <cdr:to>
      <cdr:x>0.34737</cdr:x>
      <cdr:y>0.63823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6418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16.3%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0.38475</cdr:x>
      <cdr:y>0.45642</cdr:y>
    </cdr:from>
    <cdr:to>
      <cdr:x>0.57604</cdr:x>
      <cdr:y>0.78257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9093" y="12796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67%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0.15941</cdr:x>
      <cdr:y>0.3477</cdr:y>
    </cdr:from>
    <cdr:to>
      <cdr:x>0.35071</cdr:x>
      <cdr:y>0.67385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9748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28%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E0F93-881B-443E-B708-2CFD34B65093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4AC04-0578-4935-8046-9026FA763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7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4AC04-0578-4935-8046-9026FA763F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6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7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2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1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FE290-7177-4FC5-8910-87AFCC9825E5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268E-CEE3-4473-876B-4DCF056C0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8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2289"/>
            <a:ext cx="4651375" cy="209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819" y="2895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TRAFFIC STOP DISPARITIES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971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</a:rPr>
              <a:t>JUVENILE JUSTICE</a:t>
            </a:r>
            <a:endParaRPr lang="en-US" b="1" u="sng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7789" y="2971800"/>
            <a:ext cx="1144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</a:rPr>
              <a:t>PRETRIAL </a:t>
            </a:r>
          </a:p>
          <a:p>
            <a:pPr algn="ctr"/>
            <a:r>
              <a:rPr lang="en-US" b="1" u="sng" dirty="0" smtClean="0">
                <a:latin typeface="+mj-lt"/>
              </a:rPr>
              <a:t>RELEASE</a:t>
            </a:r>
            <a:endParaRPr lang="en-US" b="1" u="sng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8922" y="2962870"/>
            <a:ext cx="1380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</a:rPr>
              <a:t>JURY POOL</a:t>
            </a:r>
          </a:p>
          <a:p>
            <a:pPr algn="ctr"/>
            <a:r>
              <a:rPr lang="en-US" b="1" u="sng" dirty="0" smtClean="0">
                <a:latin typeface="+mj-lt"/>
              </a:rPr>
              <a:t>FORMATION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10400" y="2971801"/>
            <a:ext cx="1839681" cy="847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2931353"/>
            <a:ext cx="1739857" cy="8875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2895601"/>
            <a:ext cx="1785277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2895600"/>
            <a:ext cx="1828800" cy="923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3970" y="3976300"/>
            <a:ext cx="2188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 by Dr. Frank Baumgartner on ten years of traffic stop data across North Carolina.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69038" y="3864650"/>
            <a:ext cx="198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Report by Dr. Susan McCarter on the School to Prison Pipeline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Partnering with NCCD to develop risk assessments in public schools.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2219" y="3976300"/>
            <a:ext cx="16944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ABA RJIP Project in Halifax County to develop a pretrial risk assessment. </a:t>
            </a:r>
            <a:endParaRPr lang="en-US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2693" y="3976300"/>
            <a:ext cx="184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Sponsoring research at the SOG on jury pool formation in Orange and Chatham Counties. </a:t>
            </a:r>
            <a:endParaRPr lang="en-US" dirty="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3970" y="2666999"/>
            <a:ext cx="2160820" cy="4033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14600" y="2666999"/>
            <a:ext cx="2057400" cy="4033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24400" y="2667000"/>
            <a:ext cx="2046485" cy="40331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61175" y="2666999"/>
            <a:ext cx="2130425" cy="4033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Stay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23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1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Factors in Bond Determination</a:t>
            </a:r>
            <a:endParaRPr lang="en-US" sz="4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4661854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500" dirty="0" smtClean="0"/>
              <a:t>Number of Associated Cases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FTAs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Number of Offenses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Infractions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Residency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Gender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Felony Arrests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Race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Age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Felony Convictions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Misdemeanor Convictions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Traffic Convictions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Misdemeanor Convictions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5257800" cy="16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+mn-lt"/>
              </a:rPr>
              <a:t>Factors in Bond Determination</a:t>
            </a:r>
            <a:endParaRPr lang="en-US" sz="4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4661854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500" dirty="0" smtClean="0"/>
              <a:t>Number of Associated Cases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FTAs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Number of Offenses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Infractions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Residency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Gender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Felony Arrests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Race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Age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Felony Convictions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Misdemeanor Arrests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Traffic Convictions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Prior Misdemeanor Convictions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5257800" cy="16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6200" y="4329684"/>
            <a:ext cx="489204" cy="2423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" y="2819400"/>
            <a:ext cx="489204" cy="24231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Halifax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Halifax is doing well with racial equity, at least according to this imperfect analysis (need more samples)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have willing partners in Halifax that are ready to create and promote innovative and cutting edge reforms to their pretrial release policies and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09600"/>
            <a:ext cx="8763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HALIFAX COUNTY PRETRIAL RELEASE BEST PRACTICES</a:t>
            </a:r>
            <a:endParaRPr lang="en-US" sz="2000" dirty="0" smtClean="0"/>
          </a:p>
          <a:p>
            <a:pPr algn="ctr"/>
            <a:r>
              <a:rPr lang="en-US" sz="2000" b="1" i="1" dirty="0" smtClean="0"/>
              <a:t>Grand Jury Room, Halifax County Court House</a:t>
            </a:r>
            <a:endParaRPr lang="en-US" sz="2000" dirty="0" smtClean="0"/>
          </a:p>
          <a:p>
            <a:pPr algn="ctr"/>
            <a:r>
              <a:rPr lang="en-US" sz="2000" b="1" dirty="0" smtClean="0"/>
              <a:t>10:00 am – 2:00 pm</a:t>
            </a:r>
            <a:endParaRPr lang="en-US" sz="2000" dirty="0" smtClean="0"/>
          </a:p>
          <a:p>
            <a:r>
              <a:rPr lang="en-US" sz="1600" b="1" dirty="0"/>
              <a:t> </a:t>
            </a:r>
            <a:endParaRPr lang="en-US" sz="16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r>
              <a:rPr lang="en-US" sz="2000" b="1" dirty="0" smtClean="0"/>
              <a:t>Overview </a:t>
            </a:r>
            <a:r>
              <a:rPr lang="en-US" sz="2000" b="1" dirty="0"/>
              <a:t>of Pretrial Release in North Carolina</a:t>
            </a:r>
            <a:endParaRPr lang="en-US" sz="2000" dirty="0"/>
          </a:p>
          <a:p>
            <a:endParaRPr lang="en-US" b="1" i="1" dirty="0" smtClean="0"/>
          </a:p>
          <a:p>
            <a:r>
              <a:rPr lang="en-US" b="1" i="1" dirty="0" smtClean="0"/>
              <a:t>Jeff </a:t>
            </a:r>
            <a:r>
              <a:rPr lang="en-US" b="1" i="1" dirty="0"/>
              <a:t>Welty, </a:t>
            </a:r>
            <a:r>
              <a:rPr lang="en-US" i="1" dirty="0"/>
              <a:t>Associate Professor of Public Law and Government, UNC School of Government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Professor Welty </a:t>
            </a:r>
            <a:r>
              <a:rPr lang="en-US" dirty="0" smtClean="0"/>
              <a:t>summarized the </a:t>
            </a:r>
            <a:r>
              <a:rPr lang="en-US" dirty="0"/>
              <a:t>law of pretrial release in North Carolina, </a:t>
            </a:r>
            <a:r>
              <a:rPr lang="en-US" dirty="0" smtClean="0"/>
              <a:t>highlighting differences </a:t>
            </a:r>
            <a:r>
              <a:rPr lang="en-US" dirty="0"/>
              <a:t>in how the law is applied across the state, and </a:t>
            </a:r>
            <a:r>
              <a:rPr lang="en-US" dirty="0" smtClean="0"/>
              <a:t>discussing practical </a:t>
            </a:r>
            <a:r>
              <a:rPr lang="en-US" dirty="0"/>
              <a:t>considerations for public officials involved in the pretrial release system.</a:t>
            </a:r>
          </a:p>
          <a:p>
            <a:r>
              <a:rPr lang="en-US" i="1" dirty="0"/>
              <a:t>	</a:t>
            </a:r>
            <a:endParaRPr lang="en-US" dirty="0"/>
          </a:p>
          <a:p>
            <a:r>
              <a:rPr lang="en-US" sz="2000" b="1" dirty="0" smtClean="0"/>
              <a:t>Pretrial </a:t>
            </a:r>
            <a:r>
              <a:rPr lang="en-US" sz="2000" b="1" dirty="0"/>
              <a:t>Best </a:t>
            </a:r>
            <a:r>
              <a:rPr lang="en-US" sz="2000" b="1" dirty="0" smtClean="0"/>
              <a:t>Practices &amp; </a:t>
            </a:r>
            <a:r>
              <a:rPr lang="en-US" sz="2000" b="1" dirty="0"/>
              <a:t>Pretrial Release Reforms from Other </a:t>
            </a:r>
            <a:r>
              <a:rPr lang="en-US" sz="2000" b="1" dirty="0" smtClean="0"/>
              <a:t>Jurisdictions</a:t>
            </a:r>
            <a:endParaRPr lang="en-US" sz="2000" dirty="0"/>
          </a:p>
          <a:p>
            <a:r>
              <a:rPr lang="en-US" b="1" dirty="0"/>
              <a:t>			</a:t>
            </a:r>
            <a:endParaRPr lang="en-US" b="1" dirty="0" smtClean="0"/>
          </a:p>
          <a:p>
            <a:r>
              <a:rPr lang="en-US" b="1" i="1" dirty="0" smtClean="0"/>
              <a:t>Tim </a:t>
            </a:r>
            <a:r>
              <a:rPr lang="en-US" b="1" i="1" dirty="0"/>
              <a:t>Murray</a:t>
            </a:r>
            <a:r>
              <a:rPr lang="en-US" b="1" dirty="0"/>
              <a:t>, </a:t>
            </a:r>
            <a:r>
              <a:rPr lang="en-US" i="1" dirty="0"/>
              <a:t>Director </a:t>
            </a:r>
            <a:r>
              <a:rPr lang="en-US" i="1" dirty="0" smtClean="0"/>
              <a:t>Emeritus, Pretrial </a:t>
            </a:r>
            <a:r>
              <a:rPr lang="en-US" i="1" dirty="0"/>
              <a:t>Justice Institute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Mr. Murray </a:t>
            </a:r>
            <a:r>
              <a:rPr lang="en-US" dirty="0" smtClean="0"/>
              <a:t>discussed </a:t>
            </a:r>
            <a:r>
              <a:rPr lang="en-US" dirty="0"/>
              <a:t>the purpose of bail and the outcomes associated with current practices. </a:t>
            </a:r>
            <a:r>
              <a:rPr lang="en-US" dirty="0" smtClean="0"/>
              <a:t>Mr</a:t>
            </a:r>
            <a:r>
              <a:rPr lang="en-US" dirty="0"/>
              <a:t>. </a:t>
            </a:r>
            <a:r>
              <a:rPr lang="en-US" dirty="0" smtClean="0"/>
              <a:t>Murray then described national </a:t>
            </a:r>
            <a:r>
              <a:rPr lang="en-US" dirty="0"/>
              <a:t>efforts to reform pretrial justice and </a:t>
            </a:r>
            <a:r>
              <a:rPr lang="en-US" dirty="0" smtClean="0"/>
              <a:t>discussed what </a:t>
            </a:r>
            <a:r>
              <a:rPr lang="en-US" dirty="0"/>
              <a:t>has been done in specific sites to achieve pretrial outcomes that more safe, effective, and fair.</a:t>
            </a:r>
          </a:p>
          <a:p>
            <a:r>
              <a:rPr lang="en-US" sz="1600" b="1" i="1" dirty="0">
                <a:latin typeface="Baskerville Old Face" panose="02020602080505020303" pitchFamily="18" charset="0"/>
              </a:rPr>
              <a:t> 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69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Halifax County Risk Assessment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876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Residency</a:t>
            </a:r>
            <a:endParaRPr lang="en-US" sz="3600" dirty="0"/>
          </a:p>
          <a:p>
            <a:pPr lvl="1"/>
            <a:r>
              <a:rPr lang="en-US" dirty="0"/>
              <a:t>1+ years, contribute to payments-0</a:t>
            </a:r>
            <a:endParaRPr lang="en-US" sz="3200" dirty="0"/>
          </a:p>
          <a:p>
            <a:pPr lvl="1"/>
            <a:r>
              <a:rPr lang="en-US" dirty="0"/>
              <a:t>1+ years, do not contribute to payments-1</a:t>
            </a:r>
            <a:endParaRPr lang="en-US" sz="3200" dirty="0"/>
          </a:p>
          <a:p>
            <a:pPr lvl="1"/>
            <a:r>
              <a:rPr lang="en-US" dirty="0"/>
              <a:t>Less than a year, but contribute to payments-2</a:t>
            </a:r>
            <a:endParaRPr lang="en-US" sz="3200" dirty="0"/>
          </a:p>
          <a:p>
            <a:pPr lvl="1"/>
            <a:r>
              <a:rPr lang="en-US" dirty="0"/>
              <a:t>Less than a year and do not contribute to payments or homeless-3</a:t>
            </a:r>
            <a:endParaRPr lang="en-US" sz="3200" dirty="0"/>
          </a:p>
          <a:p>
            <a:pPr lvl="0"/>
            <a:r>
              <a:rPr lang="en-US" b="1" dirty="0"/>
              <a:t>Criminal History</a:t>
            </a:r>
            <a:endParaRPr lang="en-US" sz="3600" dirty="0"/>
          </a:p>
          <a:p>
            <a:pPr lvl="1"/>
            <a:r>
              <a:rPr lang="en-US" dirty="0"/>
              <a:t>None-0</a:t>
            </a:r>
            <a:endParaRPr lang="en-US" sz="3200" dirty="0"/>
          </a:p>
          <a:p>
            <a:pPr lvl="1"/>
            <a:r>
              <a:rPr lang="en-US" dirty="0"/>
              <a:t>Past Jail Sentence-1</a:t>
            </a:r>
            <a:endParaRPr lang="en-US" sz="3200" dirty="0"/>
          </a:p>
          <a:p>
            <a:pPr lvl="1"/>
            <a:r>
              <a:rPr lang="en-US" dirty="0"/>
              <a:t>Past Prison Sentence-2</a:t>
            </a:r>
            <a:endParaRPr lang="en-US" sz="3200" dirty="0"/>
          </a:p>
          <a:p>
            <a:pPr lvl="0"/>
            <a:r>
              <a:rPr lang="en-US" b="1" dirty="0"/>
              <a:t>Pending Charges</a:t>
            </a:r>
            <a:endParaRPr lang="en-US" sz="3600" dirty="0"/>
          </a:p>
          <a:p>
            <a:pPr lvl="1"/>
            <a:r>
              <a:rPr lang="en-US" dirty="0"/>
              <a:t>No-0</a:t>
            </a:r>
            <a:endParaRPr lang="en-US" sz="3200" dirty="0"/>
          </a:p>
          <a:p>
            <a:pPr lvl="1"/>
            <a:r>
              <a:rPr lang="en-US" dirty="0"/>
              <a:t>Yes-1</a:t>
            </a:r>
            <a:endParaRPr lang="en-US" sz="3200" dirty="0"/>
          </a:p>
          <a:p>
            <a:pPr lvl="0"/>
            <a:r>
              <a:rPr lang="en-US" b="1" dirty="0"/>
              <a:t>Currently on Supervision</a:t>
            </a:r>
            <a:endParaRPr lang="en-US" sz="3600" dirty="0"/>
          </a:p>
          <a:p>
            <a:pPr lvl="1"/>
            <a:r>
              <a:rPr lang="en-US" dirty="0"/>
              <a:t>No-0</a:t>
            </a:r>
            <a:endParaRPr lang="en-US" sz="3200" dirty="0"/>
          </a:p>
          <a:p>
            <a:pPr lvl="1"/>
            <a:r>
              <a:rPr lang="en-US" dirty="0"/>
              <a:t>Yes-1</a:t>
            </a:r>
            <a:endParaRPr lang="en-US" sz="3200" dirty="0"/>
          </a:p>
          <a:p>
            <a:pPr lvl="0"/>
            <a:r>
              <a:rPr lang="en-US" b="1" dirty="0"/>
              <a:t>Charge Type</a:t>
            </a:r>
            <a:endParaRPr lang="en-US" sz="3600" dirty="0"/>
          </a:p>
          <a:p>
            <a:pPr lvl="1"/>
            <a:r>
              <a:rPr lang="en-US" dirty="0"/>
              <a:t>Misdemeanor-0</a:t>
            </a:r>
            <a:endParaRPr lang="en-US" sz="3200" dirty="0"/>
          </a:p>
          <a:p>
            <a:pPr lvl="1"/>
            <a:r>
              <a:rPr lang="en-US" dirty="0"/>
              <a:t>Felony-1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Past Failures </a:t>
            </a:r>
            <a:r>
              <a:rPr lang="en-US" b="1" dirty="0"/>
              <a:t>to Appear</a:t>
            </a:r>
            <a:endParaRPr lang="en-US" sz="3600" dirty="0"/>
          </a:p>
          <a:p>
            <a:pPr lvl="1"/>
            <a:r>
              <a:rPr lang="en-US" dirty="0"/>
              <a:t>None-0</a:t>
            </a:r>
            <a:endParaRPr lang="en-US" sz="3200" dirty="0"/>
          </a:p>
          <a:p>
            <a:pPr lvl="1"/>
            <a:r>
              <a:rPr lang="en-US" dirty="0"/>
              <a:t>One-1</a:t>
            </a:r>
            <a:endParaRPr lang="en-US" sz="3200" dirty="0"/>
          </a:p>
          <a:p>
            <a:pPr lvl="1"/>
            <a:r>
              <a:rPr lang="en-US" dirty="0"/>
              <a:t>Two+-3</a:t>
            </a:r>
            <a:endParaRPr lang="en-US" sz="3200" dirty="0"/>
          </a:p>
          <a:p>
            <a:r>
              <a:rPr lang="en-US" b="1" dirty="0" smtClean="0"/>
              <a:t>History </a:t>
            </a:r>
            <a:r>
              <a:rPr lang="en-US" b="1" dirty="0"/>
              <a:t>of Revoked Bond</a:t>
            </a:r>
            <a:endParaRPr lang="en-US" sz="3600" dirty="0"/>
          </a:p>
          <a:p>
            <a:pPr lvl="1"/>
            <a:r>
              <a:rPr lang="en-US" dirty="0"/>
              <a:t>No-0</a:t>
            </a:r>
            <a:endParaRPr lang="en-US" sz="3200" dirty="0"/>
          </a:p>
          <a:p>
            <a:pPr lvl="1"/>
            <a:r>
              <a:rPr lang="en-US" dirty="0" smtClean="0"/>
              <a:t>Yes-1</a:t>
            </a:r>
            <a:endParaRPr lang="en-US" sz="3600" dirty="0"/>
          </a:p>
          <a:p>
            <a:pPr lvl="0"/>
            <a:r>
              <a:rPr lang="en-US" b="1" dirty="0"/>
              <a:t>Drugs/Alcohol</a:t>
            </a:r>
            <a:endParaRPr lang="en-US" sz="3600" dirty="0"/>
          </a:p>
          <a:p>
            <a:pPr lvl="1"/>
            <a:r>
              <a:rPr lang="en-US" dirty="0"/>
              <a:t>Neither-0</a:t>
            </a:r>
            <a:endParaRPr lang="en-US" sz="3200" dirty="0"/>
          </a:p>
          <a:p>
            <a:pPr lvl="1"/>
            <a:r>
              <a:rPr lang="en-US" dirty="0"/>
              <a:t>Alcohol abuse/treatment-1</a:t>
            </a:r>
            <a:endParaRPr lang="en-US" sz="3200" dirty="0"/>
          </a:p>
          <a:p>
            <a:pPr lvl="1"/>
            <a:r>
              <a:rPr lang="en-US" dirty="0"/>
              <a:t>Drug abuse/treatment-2</a:t>
            </a:r>
            <a:endParaRPr lang="en-US" sz="3200" dirty="0"/>
          </a:p>
          <a:p>
            <a:pPr lvl="0"/>
            <a:r>
              <a:rPr lang="en-US" b="1" dirty="0"/>
              <a:t>Mental Health Treatment</a:t>
            </a:r>
            <a:endParaRPr lang="en-US" sz="3600" dirty="0"/>
          </a:p>
          <a:p>
            <a:pPr lvl="1"/>
            <a:r>
              <a:rPr lang="en-US" dirty="0"/>
              <a:t>Have never received-0</a:t>
            </a:r>
            <a:endParaRPr lang="en-US" sz="3200" dirty="0"/>
          </a:p>
          <a:p>
            <a:pPr lvl="1"/>
            <a:r>
              <a:rPr lang="en-US" dirty="0"/>
              <a:t>Have received outpatient treatment-1</a:t>
            </a:r>
            <a:endParaRPr lang="en-US" sz="3200" dirty="0"/>
          </a:p>
          <a:p>
            <a:pPr lvl="1"/>
            <a:r>
              <a:rPr lang="en-US" dirty="0"/>
              <a:t>Have received inpatient treatment-2</a:t>
            </a:r>
            <a:endParaRPr lang="en-US" sz="3200" dirty="0"/>
          </a:p>
          <a:p>
            <a:pPr lvl="0"/>
            <a:r>
              <a:rPr lang="en-US" b="1" dirty="0"/>
              <a:t>Age at First Arrest</a:t>
            </a:r>
            <a:endParaRPr lang="en-US" sz="3600" dirty="0"/>
          </a:p>
          <a:p>
            <a:pPr lvl="1"/>
            <a:r>
              <a:rPr lang="en-US" dirty="0"/>
              <a:t>No prior arrests-0</a:t>
            </a:r>
            <a:endParaRPr lang="en-US" sz="3200" dirty="0"/>
          </a:p>
          <a:p>
            <a:pPr lvl="1"/>
            <a:r>
              <a:rPr lang="en-US" dirty="0"/>
              <a:t>35+ years- 1</a:t>
            </a:r>
            <a:endParaRPr lang="en-US" sz="3200" dirty="0"/>
          </a:p>
          <a:p>
            <a:pPr lvl="1"/>
            <a:r>
              <a:rPr lang="en-US" dirty="0"/>
              <a:t>25-34 years-2</a:t>
            </a:r>
            <a:endParaRPr lang="en-US" sz="3200" dirty="0"/>
          </a:p>
          <a:p>
            <a:pPr lvl="1"/>
            <a:r>
              <a:rPr lang="en-US" dirty="0"/>
              <a:t>16-24 </a:t>
            </a:r>
            <a:r>
              <a:rPr lang="en-US" dirty="0" smtClean="0"/>
              <a:t>years-3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Levels &amp; Score Ranges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r>
              <a:rPr lang="en-US" dirty="0" smtClean="0"/>
              <a:t>Level 1: 0-3</a:t>
            </a:r>
          </a:p>
          <a:p>
            <a:endParaRPr lang="en-US" dirty="0" smtClean="0"/>
          </a:p>
          <a:p>
            <a:r>
              <a:rPr lang="en-US" dirty="0" smtClean="0"/>
              <a:t>Level 2: 4-8</a:t>
            </a:r>
          </a:p>
          <a:p>
            <a:endParaRPr lang="en-US" dirty="0" smtClean="0"/>
          </a:p>
          <a:p>
            <a:r>
              <a:rPr lang="en-US" dirty="0" smtClean="0"/>
              <a:t>Level 3: 9-12</a:t>
            </a:r>
          </a:p>
          <a:p>
            <a:endParaRPr lang="en-US" dirty="0" smtClean="0"/>
          </a:p>
          <a:p>
            <a:r>
              <a:rPr lang="en-US" dirty="0" smtClean="0"/>
              <a:t>Level 4: 13-16</a:t>
            </a:r>
          </a:p>
          <a:p>
            <a:endParaRPr lang="en-US" dirty="0" smtClean="0"/>
          </a:p>
          <a:p>
            <a:r>
              <a:rPr lang="en-US" dirty="0" smtClean="0"/>
              <a:t>Level 5: 17-19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41775" cy="4525963"/>
          </a:xfrm>
        </p:spPr>
        <p:txBody>
          <a:bodyPr/>
          <a:lstStyle/>
          <a:p>
            <a:r>
              <a:rPr lang="en-US" dirty="0" smtClean="0"/>
              <a:t>WPA, Custody Release</a:t>
            </a:r>
          </a:p>
          <a:p>
            <a:endParaRPr lang="en-US" dirty="0"/>
          </a:p>
          <a:p>
            <a:r>
              <a:rPr lang="en-US" dirty="0" smtClean="0"/>
              <a:t>Unsecured Bond, low range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Unsecured Bond, high range</a:t>
            </a:r>
          </a:p>
          <a:p>
            <a:endParaRPr lang="en-US" dirty="0"/>
          </a:p>
          <a:p>
            <a:r>
              <a:rPr lang="en-US" dirty="0" smtClean="0"/>
              <a:t>Secured Bond, low range</a:t>
            </a:r>
          </a:p>
          <a:p>
            <a:endParaRPr lang="en-US" dirty="0"/>
          </a:p>
          <a:p>
            <a:r>
              <a:rPr lang="en-US" dirty="0" smtClean="0"/>
              <a:t>Secured Bond, higher range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Finalizing Risk </a:t>
            </a:r>
            <a:r>
              <a:rPr lang="en-US" dirty="0" smtClean="0"/>
              <a:t>Assessment particularized for Halifax County</a:t>
            </a:r>
          </a:p>
          <a:p>
            <a:r>
              <a:rPr lang="en-US" dirty="0" smtClean="0"/>
              <a:t>Applying the Risk Assessment to 300 closed </a:t>
            </a:r>
            <a:r>
              <a:rPr lang="en-US" dirty="0" smtClean="0"/>
              <a:t>cases to test efficacy</a:t>
            </a:r>
          </a:p>
          <a:p>
            <a:r>
              <a:rPr lang="en-US" dirty="0" smtClean="0"/>
              <a:t>Apply results to a new Risk Assessment for piloting in Halifax County</a:t>
            </a:r>
          </a:p>
          <a:p>
            <a:r>
              <a:rPr lang="en-US" dirty="0" smtClean="0"/>
              <a:t>Continue data collection to get sound results on initial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Halifax County Task Force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400800" cy="3581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Members: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Melissa Pelfrey, District Attorney Halifax County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Judge Brenda Branch, Chief District Court Judge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Jay Burch, Halifax County Sheriff’s Office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Rebecca </a:t>
            </a:r>
            <a:r>
              <a:rPr lang="en-US" sz="2000" dirty="0" err="1" smtClean="0">
                <a:solidFill>
                  <a:schemeClr val="tx1"/>
                </a:solidFill>
              </a:rPr>
              <a:t>Spragins</a:t>
            </a:r>
            <a:r>
              <a:rPr lang="en-US" sz="2000" dirty="0" smtClean="0">
                <a:solidFill>
                  <a:schemeClr val="tx1"/>
                </a:solidFill>
              </a:rPr>
              <a:t>, Clerk of Court Halifax County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Cynthia </a:t>
            </a:r>
            <a:r>
              <a:rPr lang="en-US" sz="2000" dirty="0" err="1" smtClean="0">
                <a:solidFill>
                  <a:schemeClr val="tx1"/>
                </a:solidFill>
              </a:rPr>
              <a:t>Pitchford</a:t>
            </a:r>
            <a:r>
              <a:rPr lang="en-US" sz="2000" dirty="0" smtClean="0">
                <a:solidFill>
                  <a:schemeClr val="tx1"/>
                </a:solidFill>
              </a:rPr>
              <a:t>, Chief Magistrate Halifax County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Tonza</a:t>
            </a:r>
            <a:r>
              <a:rPr lang="en-US" sz="2000" dirty="0" smtClean="0">
                <a:solidFill>
                  <a:schemeClr val="tx1"/>
                </a:solidFill>
              </a:rPr>
              <a:t> Ruffin, Halifax County Defense Attorney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Halifax County, North Carolina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Rural, mostly agricultural area</a:t>
            </a:r>
          </a:p>
          <a:p>
            <a:r>
              <a:rPr lang="en-US" dirty="0" smtClean="0"/>
              <a:t>Democratic majority</a:t>
            </a:r>
          </a:p>
          <a:p>
            <a:r>
              <a:rPr lang="en-US" dirty="0" smtClean="0"/>
              <a:t>Population 55,000</a:t>
            </a:r>
          </a:p>
          <a:p>
            <a:pPr lvl="1"/>
            <a:r>
              <a:rPr lang="en-US" dirty="0" smtClean="0"/>
              <a:t>Black non-Hispanic 53%</a:t>
            </a:r>
          </a:p>
          <a:p>
            <a:pPr lvl="1"/>
            <a:r>
              <a:rPr lang="en-US" dirty="0" smtClean="0"/>
              <a:t>White non-Hispanic 39.4%</a:t>
            </a:r>
          </a:p>
          <a:p>
            <a:pPr lvl="1"/>
            <a:r>
              <a:rPr lang="en-US" dirty="0" smtClean="0"/>
              <a:t>American Indian 3.7%</a:t>
            </a:r>
          </a:p>
          <a:p>
            <a:pPr lvl="1"/>
            <a:r>
              <a:rPr lang="en-US" dirty="0" smtClean="0"/>
              <a:t>Hispanic 2.1%</a:t>
            </a:r>
          </a:p>
          <a:p>
            <a:pPr lvl="1"/>
            <a:r>
              <a:rPr lang="en-US" dirty="0" smtClean="0"/>
              <a:t>Asian .7%</a:t>
            </a:r>
          </a:p>
          <a:p>
            <a:pPr lvl="1"/>
            <a:r>
              <a:rPr lang="en-US" dirty="0" smtClean="0"/>
              <a:t>Two or more races 1%</a:t>
            </a:r>
          </a:p>
          <a:p>
            <a:r>
              <a:rPr lang="en-US" dirty="0" smtClean="0"/>
              <a:t>Median household income $29, 490</a:t>
            </a:r>
          </a:p>
          <a:p>
            <a:r>
              <a:rPr lang="en-US" dirty="0" smtClean="0"/>
              <a:t>Processed 163 felony convictions in 2011-12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476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0000"/>
            <a:ext cx="3048000" cy="191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9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Halifax County Research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cases, Class H </a:t>
            </a:r>
          </a:p>
          <a:p>
            <a:pPr lvl="1"/>
            <a:r>
              <a:rPr lang="en-US" sz="2400" dirty="0" smtClean="0"/>
              <a:t>Property &amp; low level drug crimes</a:t>
            </a:r>
          </a:p>
          <a:p>
            <a:r>
              <a:rPr lang="en-US" dirty="0" smtClean="0"/>
              <a:t>Raw data analysis &amp; regression analysis controlling for criminal history</a:t>
            </a:r>
          </a:p>
          <a:p>
            <a:r>
              <a:rPr lang="en-US" dirty="0" smtClean="0"/>
              <a:t>Limitations--no single source of data in NC</a:t>
            </a:r>
          </a:p>
          <a:p>
            <a:r>
              <a:rPr lang="en-US" dirty="0" smtClean="0"/>
              <a:t>Goal is to get to 500 cases—of </a:t>
            </a:r>
            <a:r>
              <a:rPr lang="en-US" i="1" dirty="0" smtClean="0"/>
              <a:t>all </a:t>
            </a:r>
            <a:r>
              <a:rPr lang="en-US" dirty="0" smtClean="0"/>
              <a:t>felonies, not just Class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Pretrial Release in Halifax County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Initial Appearance with Magistrates; First Appearance with District Court </a:t>
            </a:r>
            <a:r>
              <a:rPr lang="en-US" dirty="0" smtClean="0"/>
              <a:t>Judge</a:t>
            </a:r>
            <a:endParaRPr lang="en-US" dirty="0" smtClean="0"/>
          </a:p>
          <a:p>
            <a:pPr lvl="1"/>
            <a:r>
              <a:rPr lang="en-US" dirty="0" smtClean="0"/>
              <a:t>Exceptions: DWI and DV cases</a:t>
            </a:r>
          </a:p>
          <a:p>
            <a:r>
              <a:rPr lang="en-US" dirty="0" smtClean="0"/>
              <a:t>No Pretrial Services office or probation involved in bond hearings; Defendants usually unrepresented at first two bond hearings</a:t>
            </a:r>
          </a:p>
          <a:p>
            <a:r>
              <a:rPr lang="en-US" dirty="0" smtClean="0"/>
              <a:t>Generally a D must have conditions of pretrial release determined, N.C.G.S. 15A533(b)</a:t>
            </a:r>
          </a:p>
          <a:p>
            <a:r>
              <a:rPr lang="en-US" dirty="0" smtClean="0"/>
              <a:t>The statutory presumption is for a non-secured bond amount, with exceptions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3439"/>
            <a:ext cx="7467600" cy="6245993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24543" y="22642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2" y="198676"/>
            <a:ext cx="5591175" cy="156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46203855"/>
              </p:ext>
            </p:extLst>
          </p:nvPr>
        </p:nvGraphicFramePr>
        <p:xfrm>
          <a:off x="571499" y="1737416"/>
          <a:ext cx="8001000" cy="443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6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Bonds, by Race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082186"/>
              </p:ext>
            </p:extLst>
          </p:nvPr>
        </p:nvGraphicFramePr>
        <p:xfrm>
          <a:off x="973087" y="1524000"/>
          <a:ext cx="7239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81097" y="2757496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80.3%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39257522"/>
              </p:ext>
            </p:extLst>
          </p:nvPr>
        </p:nvGraphicFramePr>
        <p:xfrm>
          <a:off x="2209800" y="3886200"/>
          <a:ext cx="4800600" cy="2803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34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Types of Bonds Set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4172784"/>
              </p:ext>
            </p:extLst>
          </p:nvPr>
        </p:nvGraphicFramePr>
        <p:xfrm>
          <a:off x="381000" y="12954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3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683</Words>
  <Application>Microsoft Office PowerPoint</Application>
  <PresentationFormat>On-screen Show (4:3)</PresentationFormat>
  <Paragraphs>170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Halifax County Task Force</vt:lpstr>
      <vt:lpstr>Halifax County, North Carolina</vt:lpstr>
      <vt:lpstr>Halifax County Research</vt:lpstr>
      <vt:lpstr>Pretrial Release in Halifax County</vt:lpstr>
      <vt:lpstr>PowerPoint Presentation</vt:lpstr>
      <vt:lpstr>PowerPoint Presentation</vt:lpstr>
      <vt:lpstr>Types of Bonds, by Race</vt:lpstr>
      <vt:lpstr>Types of Bonds Set</vt:lpstr>
      <vt:lpstr>Length of Stay</vt:lpstr>
      <vt:lpstr>Factors in Bond Determination</vt:lpstr>
      <vt:lpstr>PowerPoint Presentation</vt:lpstr>
      <vt:lpstr>Halifax County</vt:lpstr>
      <vt:lpstr>PowerPoint Presentation</vt:lpstr>
      <vt:lpstr>Halifax County Risk Assessment</vt:lpstr>
      <vt:lpstr>Risk Levels &amp; Score Ranges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Johnson</dc:creator>
  <cp:lastModifiedBy>Chloe Johnson</cp:lastModifiedBy>
  <cp:revision>28</cp:revision>
  <dcterms:created xsi:type="dcterms:W3CDTF">2014-10-06T16:49:43Z</dcterms:created>
  <dcterms:modified xsi:type="dcterms:W3CDTF">2014-10-07T20:38:14Z</dcterms:modified>
</cp:coreProperties>
</file>