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67" r:id="rId5"/>
    <p:sldId id="268" r:id="rId6"/>
    <p:sldId id="269" r:id="rId7"/>
    <p:sldId id="258" r:id="rId8"/>
    <p:sldId id="259" r:id="rId9"/>
    <p:sldId id="260" r:id="rId10"/>
    <p:sldId id="261" r:id="rId11"/>
    <p:sldId id="262" r:id="rId12"/>
    <p:sldId id="263" r:id="rId13"/>
    <p:sldId id="264" r:id="rId14"/>
    <p:sldId id="303" r:id="rId15"/>
    <p:sldId id="276" r:id="rId16"/>
    <p:sldId id="277" r:id="rId17"/>
    <p:sldId id="265" r:id="rId18"/>
    <p:sldId id="270" r:id="rId19"/>
    <p:sldId id="271" r:id="rId20"/>
    <p:sldId id="272" r:id="rId21"/>
    <p:sldId id="273" r:id="rId22"/>
    <p:sldId id="291" r:id="rId23"/>
    <p:sldId id="292" r:id="rId24"/>
    <p:sldId id="293" r:id="rId25"/>
    <p:sldId id="294" r:id="rId26"/>
    <p:sldId id="283" r:id="rId27"/>
    <p:sldId id="275" r:id="rId28"/>
    <p:sldId id="282" r:id="rId29"/>
    <p:sldId id="280" r:id="rId30"/>
    <p:sldId id="278" r:id="rId31"/>
    <p:sldId id="281" r:id="rId32"/>
    <p:sldId id="290" r:id="rId33"/>
    <p:sldId id="284" r:id="rId34"/>
    <p:sldId id="285" r:id="rId35"/>
    <p:sldId id="286" r:id="rId36"/>
    <p:sldId id="287" r:id="rId37"/>
    <p:sldId id="288" r:id="rId38"/>
    <p:sldId id="289" r:id="rId39"/>
    <p:sldId id="295" r:id="rId40"/>
    <p:sldId id="296" r:id="rId41"/>
    <p:sldId id="297" r:id="rId42"/>
    <p:sldId id="304" r:id="rId43"/>
    <p:sldId id="305" r:id="rId44"/>
    <p:sldId id="301" r:id="rId45"/>
    <p:sldId id="300" r:id="rId46"/>
    <p:sldId id="307" r:id="rId47"/>
    <p:sldId id="308" r:id="rId48"/>
    <p:sldId id="298" r:id="rId49"/>
    <p:sldId id="302" r:id="rId50"/>
    <p:sldId id="274" r:id="rId51"/>
    <p:sldId id="299"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22" d="100"/>
          <a:sy n="122" d="100"/>
        </p:scale>
        <p:origin x="-131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8" name="Slide Number Placeholder 7"/>
          <p:cNvSpPr>
            <a:spLocks noGrp="1"/>
          </p:cNvSpPr>
          <p:nvPr>
            <p:ph type="sldNum" sz="quarter" idx="11"/>
          </p:nvPr>
        </p:nvSpPr>
        <p:spPr/>
        <p:txBody>
          <a:bodyPr/>
          <a:lstStyle/>
          <a:p>
            <a:fld id="{3BED90A3-47FA-4EA9-AE30-BB63567EDF37}"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ED90A3-47FA-4EA9-AE30-BB63567EDF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ED90A3-47FA-4EA9-AE30-BB63567EDF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ED90A3-47FA-4EA9-AE30-BB63567EDF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ED90A3-47FA-4EA9-AE30-BB63567EDF37}"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ED90A3-47FA-4EA9-AE30-BB63567EDF37}"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ED90A3-47FA-4EA9-AE30-BB63567EDF37}"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ED90A3-47FA-4EA9-AE30-BB63567EDF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ED90A3-47FA-4EA9-AE30-BB63567EDF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ED90A3-47FA-4EA9-AE30-BB63567EDF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AB2B6-5935-4A18-93F2-44486DBF0540}" type="datetimeFigureOut">
              <a:rPr lang="en-US" smtClean="0"/>
              <a:pPr/>
              <a:t>5/29/2014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ED90A3-47FA-4EA9-AE30-BB63567EDF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ADAB2B6-5935-4A18-93F2-44486DBF0540}" type="datetimeFigureOut">
              <a:rPr lang="en-US" smtClean="0"/>
              <a:pPr/>
              <a:t>5/29/2014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BED90A3-47FA-4EA9-AE30-BB63567EDF37}"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pivotlegal.or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samhsa.gov/"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safeincollingwood.ca/" TargetMode="External"/><Relationship Id="rId2" Type="http://schemas.openxmlformats.org/officeDocument/2006/relationships/hyperlink" Target="http://www.pivotlegal.org/" TargetMode="External"/><Relationship Id="rId1" Type="http://schemas.openxmlformats.org/officeDocument/2006/relationships/slideLayout" Target="../slideLayouts/slideLayout2.xml"/><Relationship Id="rId4" Type="http://schemas.openxmlformats.org/officeDocument/2006/relationships/hyperlink" Target="http://www.powerottawa.c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3200400"/>
          </a:xfrm>
        </p:spPr>
        <p:txBody>
          <a:bodyPr/>
          <a:lstStyle/>
          <a:p>
            <a:r>
              <a:rPr lang="en-US" sz="4000" dirty="0" smtClean="0"/>
              <a:t>Essential Components of Trauma Informed Court Practices:  Understanding the Behavioral Adaptations of Sex Workers in a Judicial Setting</a:t>
            </a:r>
            <a:endParaRPr lang="en-US" sz="4000" dirty="0"/>
          </a:p>
        </p:txBody>
      </p:sp>
      <p:sp>
        <p:nvSpPr>
          <p:cNvPr id="3" name="Subtitle 2"/>
          <p:cNvSpPr>
            <a:spLocks noGrp="1"/>
          </p:cNvSpPr>
          <p:nvPr>
            <p:ph type="subTitle" idx="1"/>
          </p:nvPr>
        </p:nvSpPr>
        <p:spPr>
          <a:xfrm>
            <a:off x="1371600" y="4038600"/>
            <a:ext cx="6400800" cy="1295400"/>
          </a:xfrm>
        </p:spPr>
        <p:txBody>
          <a:bodyPr/>
          <a:lstStyle/>
          <a:p>
            <a:r>
              <a:rPr lang="en-US" b="1" dirty="0" smtClean="0"/>
              <a:t>Pamela Albers, LCSW,BACS</a:t>
            </a:r>
          </a:p>
          <a:p>
            <a:r>
              <a:rPr lang="en-US" b="1" dirty="0" smtClean="0"/>
              <a:t>New Orleans Family Justice Alliance</a:t>
            </a:r>
          </a:p>
          <a:p>
            <a:endParaRPr lang="en-US" dirty="0"/>
          </a:p>
        </p:txBody>
      </p:sp>
      <p:pic>
        <p:nvPicPr>
          <p:cNvPr id="1026" name="Picture 2" descr="FJC%20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5042196"/>
            <a:ext cx="146050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949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000" b="1" dirty="0" smtClean="0">
                <a:solidFill>
                  <a:srgbClr val="FF0000"/>
                </a:solidFill>
              </a:rPr>
              <a:t>Level of education</a:t>
            </a:r>
          </a:p>
          <a:p>
            <a:r>
              <a:rPr lang="en-US" sz="2000" b="1" dirty="0" smtClean="0"/>
              <a:t>40%		College graduate</a:t>
            </a:r>
          </a:p>
          <a:p>
            <a:r>
              <a:rPr lang="en-US" sz="2000" b="1" dirty="0" smtClean="0"/>
              <a:t>22%		Some college</a:t>
            </a:r>
          </a:p>
          <a:p>
            <a:r>
              <a:rPr lang="en-US" sz="2000" b="1" dirty="0" smtClean="0"/>
              <a:t>19%		High school</a:t>
            </a:r>
          </a:p>
          <a:p>
            <a:r>
              <a:rPr lang="en-US" sz="2000" b="1" dirty="0" smtClean="0"/>
              <a:t>16%		9</a:t>
            </a:r>
            <a:r>
              <a:rPr lang="en-US" sz="2000" b="1" baseline="30000" dirty="0" smtClean="0"/>
              <a:t>th</a:t>
            </a:r>
            <a:r>
              <a:rPr lang="en-US" sz="2000" b="1" dirty="0" smtClean="0"/>
              <a:t>-11</a:t>
            </a:r>
            <a:r>
              <a:rPr lang="en-US" sz="2000" b="1" baseline="30000" dirty="0" smtClean="0"/>
              <a:t>th</a:t>
            </a:r>
            <a:r>
              <a:rPr lang="en-US" sz="2000" b="1" dirty="0" smtClean="0"/>
              <a:t> grade</a:t>
            </a:r>
          </a:p>
          <a:p>
            <a:r>
              <a:rPr lang="en-US" sz="2000" b="1" dirty="0" smtClean="0"/>
              <a:t>3%		Kindergarten to 8</a:t>
            </a:r>
            <a:r>
              <a:rPr lang="en-US" sz="2000" b="1" baseline="30000" dirty="0" smtClean="0"/>
              <a:t>th</a:t>
            </a:r>
            <a:r>
              <a:rPr lang="en-US" sz="2000" b="1" dirty="0" smtClean="0"/>
              <a:t> grade</a:t>
            </a:r>
          </a:p>
          <a:p>
            <a:endParaRPr lang="en-US" sz="2000" b="1" dirty="0"/>
          </a:p>
          <a:p>
            <a:pPr marL="0" indent="0">
              <a:buNone/>
            </a:pPr>
            <a:r>
              <a:rPr lang="en-US" sz="1800" b="1" dirty="0" smtClean="0">
                <a:solidFill>
                  <a:srgbClr val="FF0000"/>
                </a:solidFill>
              </a:rPr>
              <a:t>Venues worked in the sex industry*</a:t>
            </a:r>
          </a:p>
          <a:p>
            <a:pPr marL="0" indent="0">
              <a:buNone/>
            </a:pPr>
            <a:r>
              <a:rPr lang="en-US" sz="1800" b="1" dirty="0" smtClean="0"/>
              <a:t>48%	Bars/clubs</a:t>
            </a:r>
          </a:p>
          <a:p>
            <a:pPr marL="0" indent="0">
              <a:buNone/>
            </a:pPr>
            <a:r>
              <a:rPr lang="en-US" sz="1800" b="1" dirty="0" smtClean="0"/>
              <a:t>43%	Brothel</a:t>
            </a:r>
          </a:p>
          <a:p>
            <a:pPr marL="0" indent="0">
              <a:buNone/>
            </a:pPr>
            <a:r>
              <a:rPr lang="en-US" sz="1800" b="1" dirty="0" smtClean="0"/>
              <a:t>35%	Street</a:t>
            </a:r>
          </a:p>
          <a:p>
            <a:pPr marL="0" indent="0">
              <a:buNone/>
            </a:pPr>
            <a:r>
              <a:rPr lang="en-US" sz="1800" b="1" dirty="0" smtClean="0"/>
              <a:t>33%	Escort Service</a:t>
            </a:r>
          </a:p>
          <a:p>
            <a:pPr marL="0" indent="0">
              <a:buNone/>
            </a:pPr>
            <a:r>
              <a:rPr lang="en-US" sz="1800" b="1" dirty="0" smtClean="0"/>
              <a:t>33%	Strip club</a:t>
            </a:r>
          </a:p>
          <a:p>
            <a:pPr marL="0" indent="0">
              <a:buNone/>
            </a:pPr>
            <a:endParaRPr lang="en-US" sz="1800" b="1" dirty="0"/>
          </a:p>
          <a:p>
            <a:pPr marL="0" indent="0">
              <a:buNone/>
            </a:pPr>
            <a:r>
              <a:rPr lang="en-US" sz="1800" b="1" dirty="0" smtClean="0"/>
              <a:t>* Some of the participants in the survey picked more than one venue. </a:t>
            </a:r>
            <a:endParaRPr lang="en-US" sz="1800" b="1" dirty="0"/>
          </a:p>
        </p:txBody>
      </p:sp>
    </p:spTree>
    <p:extLst>
      <p:ext uri="{BB962C8B-B14F-4D97-AF65-F5344CB8AC3E}">
        <p14:creationId xmlns:p14="http://schemas.microsoft.com/office/powerpoint/2010/main" val="4027907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b="1" dirty="0" smtClean="0">
                <a:solidFill>
                  <a:srgbClr val="FF0000"/>
                </a:solidFill>
              </a:rPr>
              <a:t>Means of soliciting clients</a:t>
            </a:r>
          </a:p>
          <a:p>
            <a:pPr marL="0" indent="0">
              <a:buNone/>
            </a:pPr>
            <a:r>
              <a:rPr lang="en-US" b="1" dirty="0" smtClean="0"/>
              <a:t>25%		Internet</a:t>
            </a:r>
          </a:p>
          <a:p>
            <a:pPr marL="0" indent="0">
              <a:buNone/>
            </a:pPr>
            <a:r>
              <a:rPr lang="en-US" b="1" dirty="0" smtClean="0"/>
              <a:t>16%		Bars and clubs</a:t>
            </a:r>
          </a:p>
          <a:p>
            <a:pPr marL="0" indent="0">
              <a:buNone/>
            </a:pPr>
            <a:r>
              <a:rPr lang="en-US" b="1" dirty="0" smtClean="0"/>
              <a:t>15%		Word of Mouth</a:t>
            </a:r>
          </a:p>
          <a:p>
            <a:pPr marL="0" indent="0">
              <a:buNone/>
            </a:pPr>
            <a:r>
              <a:rPr lang="en-US" b="1" dirty="0" smtClean="0"/>
              <a:t>6%		Regulars</a:t>
            </a:r>
          </a:p>
          <a:p>
            <a:pPr marL="0" indent="0">
              <a:buNone/>
            </a:pPr>
            <a:r>
              <a:rPr lang="en-US" b="1" dirty="0" smtClean="0"/>
              <a:t>5%		Brothels</a:t>
            </a:r>
          </a:p>
          <a:p>
            <a:pPr marL="0" indent="0">
              <a:buNone/>
            </a:pPr>
            <a:r>
              <a:rPr lang="en-US" b="1" dirty="0" smtClean="0"/>
              <a:t>4%		Street</a:t>
            </a:r>
          </a:p>
          <a:p>
            <a:pPr marL="0" indent="0">
              <a:buNone/>
            </a:pPr>
            <a:r>
              <a:rPr lang="en-US" b="1" dirty="0" smtClean="0"/>
              <a:t>3%		Escort service</a:t>
            </a:r>
          </a:p>
          <a:p>
            <a:pPr marL="0" indent="0">
              <a:buNone/>
            </a:pPr>
            <a:r>
              <a:rPr lang="en-US" b="1" dirty="0" smtClean="0"/>
              <a:t>3%		Dungeon</a:t>
            </a:r>
          </a:p>
          <a:p>
            <a:pPr marL="0" indent="0">
              <a:buNone/>
            </a:pPr>
            <a:endParaRPr lang="en-US" b="1" dirty="0"/>
          </a:p>
          <a:p>
            <a:pPr marL="0" indent="0">
              <a:buNone/>
            </a:pPr>
            <a:r>
              <a:rPr lang="en-US" sz="1800" b="1" dirty="0" smtClean="0"/>
              <a:t>*some responders used more than means to solicit</a:t>
            </a:r>
            <a:endParaRPr lang="en-US" sz="1800" b="1" dirty="0"/>
          </a:p>
        </p:txBody>
      </p:sp>
    </p:spTree>
    <p:extLst>
      <p:ext uri="{BB962C8B-B14F-4D97-AF65-F5344CB8AC3E}">
        <p14:creationId xmlns:p14="http://schemas.microsoft.com/office/powerpoint/2010/main" val="3367828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000" b="1" dirty="0" smtClean="0">
                <a:solidFill>
                  <a:srgbClr val="FF0000"/>
                </a:solidFill>
              </a:rPr>
              <a:t>Percentage of respondents who made enough money to live on prior to engaging in sex work </a:t>
            </a:r>
            <a:r>
              <a:rPr lang="en-US" sz="2000" b="1" baseline="30000" dirty="0" smtClean="0">
                <a:solidFill>
                  <a:srgbClr val="FF0000"/>
                </a:solidFill>
              </a:rPr>
              <a:t>2</a:t>
            </a:r>
          </a:p>
          <a:p>
            <a:pPr marL="0" indent="0">
              <a:buNone/>
            </a:pPr>
            <a:r>
              <a:rPr lang="en-US" sz="2000" b="1" dirty="0" smtClean="0">
                <a:solidFill>
                  <a:schemeClr val="tx1"/>
                </a:solidFill>
              </a:rPr>
              <a:t>67%	Did not make enough money</a:t>
            </a:r>
          </a:p>
          <a:p>
            <a:pPr marL="0" indent="0">
              <a:buNone/>
            </a:pPr>
            <a:r>
              <a:rPr lang="en-US" sz="2000" b="1" dirty="0" smtClean="0">
                <a:solidFill>
                  <a:schemeClr val="tx1"/>
                </a:solidFill>
              </a:rPr>
              <a:t>33%	Did make enough money</a:t>
            </a:r>
          </a:p>
          <a:p>
            <a:pPr marL="0" indent="0">
              <a:buNone/>
            </a:pPr>
            <a:endParaRPr lang="en-US" sz="2000" b="1" dirty="0">
              <a:solidFill>
                <a:schemeClr val="tx1"/>
              </a:solidFill>
            </a:endParaRPr>
          </a:p>
          <a:p>
            <a:pPr marL="0" indent="0">
              <a:buNone/>
            </a:pPr>
            <a:r>
              <a:rPr lang="en-US" sz="2000" b="1" dirty="0" smtClean="0">
                <a:solidFill>
                  <a:srgbClr val="FF0000"/>
                </a:solidFill>
              </a:rPr>
              <a:t>Percentage of respondents for which sex work is the only form of employment </a:t>
            </a:r>
            <a:r>
              <a:rPr lang="en-US" sz="2000" b="1" baseline="30000" dirty="0" smtClean="0">
                <a:solidFill>
                  <a:srgbClr val="FF0000"/>
                </a:solidFill>
              </a:rPr>
              <a:t>2</a:t>
            </a:r>
          </a:p>
          <a:p>
            <a:pPr marL="0" indent="0">
              <a:buNone/>
            </a:pPr>
            <a:r>
              <a:rPr lang="en-US" sz="2000" b="1" dirty="0" smtClean="0">
                <a:solidFill>
                  <a:schemeClr val="tx1"/>
                </a:solidFill>
              </a:rPr>
              <a:t>54%	Sex work is the only employment</a:t>
            </a:r>
          </a:p>
          <a:p>
            <a:pPr marL="0" indent="0">
              <a:buNone/>
            </a:pPr>
            <a:r>
              <a:rPr lang="en-US" sz="2000" b="1" dirty="0" smtClean="0">
                <a:solidFill>
                  <a:schemeClr val="tx1"/>
                </a:solidFill>
              </a:rPr>
              <a:t>46%	Employed in addition to sex work</a:t>
            </a:r>
          </a:p>
          <a:p>
            <a:pPr marL="0" indent="0">
              <a:buNone/>
            </a:pPr>
            <a:endParaRPr lang="en-US" sz="2000" b="1" dirty="0">
              <a:solidFill>
                <a:schemeClr val="tx1"/>
              </a:solidFill>
            </a:endParaRPr>
          </a:p>
          <a:p>
            <a:pPr marL="0" indent="0">
              <a:buNone/>
            </a:pPr>
            <a:r>
              <a:rPr lang="en-US" sz="2000" b="1" dirty="0" smtClean="0">
                <a:solidFill>
                  <a:schemeClr val="tx1"/>
                </a:solidFill>
              </a:rPr>
              <a:t>Most sex workers enter the industry at times of extreme financial vulnerability. </a:t>
            </a:r>
          </a:p>
          <a:p>
            <a:pPr marL="0" indent="0">
              <a:buNone/>
            </a:pPr>
            <a:r>
              <a:rPr lang="en-US" sz="2000" b="1" dirty="0" smtClean="0">
                <a:solidFill>
                  <a:schemeClr val="tx1"/>
                </a:solidFill>
              </a:rPr>
              <a:t>Usually enter the industry because a friend or acquaintance in the business said that the work pays well. </a:t>
            </a:r>
          </a:p>
          <a:p>
            <a:pPr marL="0" indent="0">
              <a:buNone/>
            </a:pPr>
            <a:endParaRPr lang="en-US" sz="2000" b="1" dirty="0" smtClean="0">
              <a:solidFill>
                <a:schemeClr val="tx1"/>
              </a:solidFill>
            </a:endParaRPr>
          </a:p>
        </p:txBody>
      </p:sp>
    </p:spTree>
    <p:extLst>
      <p:ext uri="{BB962C8B-B14F-4D97-AF65-F5344CB8AC3E}">
        <p14:creationId xmlns:p14="http://schemas.microsoft.com/office/powerpoint/2010/main" val="1495096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81000" y="381000"/>
            <a:ext cx="4038600" cy="4525963"/>
          </a:xfrm>
        </p:spPr>
        <p:txBody>
          <a:bodyPr>
            <a:normAutofit fontScale="92500" lnSpcReduction="20000"/>
          </a:bodyPr>
          <a:lstStyle/>
          <a:p>
            <a:pPr marL="0" indent="0">
              <a:buNone/>
            </a:pPr>
            <a:r>
              <a:rPr lang="en-US" sz="1800" b="1" dirty="0" smtClean="0">
                <a:solidFill>
                  <a:srgbClr val="FF0000"/>
                </a:solidFill>
              </a:rPr>
              <a:t>Number of places respondent has lived in the past year</a:t>
            </a:r>
          </a:p>
          <a:p>
            <a:r>
              <a:rPr lang="en-US" sz="1800" b="1" dirty="0" smtClean="0"/>
              <a:t>2 places		17%</a:t>
            </a:r>
          </a:p>
          <a:p>
            <a:r>
              <a:rPr lang="en-US" sz="1800" b="1" dirty="0" smtClean="0"/>
              <a:t>3 places		8%</a:t>
            </a:r>
          </a:p>
          <a:p>
            <a:r>
              <a:rPr lang="en-US" sz="1800" b="1" dirty="0" smtClean="0"/>
              <a:t>4 places		15%</a:t>
            </a:r>
          </a:p>
          <a:p>
            <a:r>
              <a:rPr lang="en-US" sz="1800" b="1" dirty="0" smtClean="0"/>
              <a:t>5 places		6%</a:t>
            </a:r>
          </a:p>
          <a:p>
            <a:r>
              <a:rPr lang="en-US" sz="1800" b="1" dirty="0" smtClean="0"/>
              <a:t>6 places		2%</a:t>
            </a:r>
          </a:p>
          <a:p>
            <a:r>
              <a:rPr lang="en-US" sz="1800" b="1" dirty="0" smtClean="0"/>
              <a:t>7 places		2%</a:t>
            </a:r>
          </a:p>
          <a:p>
            <a:r>
              <a:rPr lang="en-US" sz="1800" b="1" dirty="0" smtClean="0"/>
              <a:t>8 places		2%</a:t>
            </a:r>
          </a:p>
          <a:p>
            <a:r>
              <a:rPr lang="en-US" sz="1800" b="1" dirty="0" smtClean="0"/>
              <a:t>9 places		2%</a:t>
            </a:r>
          </a:p>
          <a:p>
            <a:r>
              <a:rPr lang="en-US" sz="1800" b="1" dirty="0" smtClean="0"/>
              <a:t>10 places		4%</a:t>
            </a:r>
          </a:p>
          <a:p>
            <a:r>
              <a:rPr lang="en-US" sz="1800" b="1" dirty="0" smtClean="0"/>
              <a:t>Twenty places	2%</a:t>
            </a:r>
          </a:p>
          <a:p>
            <a:r>
              <a:rPr lang="en-US" sz="1800" b="1" dirty="0" smtClean="0"/>
              <a:t>Forty places		2%	</a:t>
            </a:r>
          </a:p>
          <a:p>
            <a:endParaRPr lang="en-US" sz="1800" b="1" dirty="0"/>
          </a:p>
          <a:p>
            <a:endParaRPr lang="en-US" sz="1800" b="1" dirty="0" smtClean="0"/>
          </a:p>
          <a:p>
            <a:endParaRPr lang="en-US" sz="1800" b="1" dirty="0"/>
          </a:p>
          <a:p>
            <a:pPr lvl="2"/>
            <a:r>
              <a:rPr lang="en-US" b="1" dirty="0" smtClean="0"/>
              <a:t>N=51</a:t>
            </a:r>
            <a:endParaRPr lang="en-US" b="1" dirty="0"/>
          </a:p>
        </p:txBody>
      </p:sp>
      <p:sp>
        <p:nvSpPr>
          <p:cNvPr id="5" name="Content Placeholder 4"/>
          <p:cNvSpPr>
            <a:spLocks noGrp="1"/>
          </p:cNvSpPr>
          <p:nvPr>
            <p:ph sz="quarter" idx="13"/>
          </p:nvPr>
        </p:nvSpPr>
        <p:spPr>
          <a:xfrm>
            <a:off x="4495800" y="304800"/>
            <a:ext cx="4041648" cy="4526280"/>
          </a:xfrm>
        </p:spPr>
        <p:txBody>
          <a:bodyPr>
            <a:normAutofit/>
          </a:bodyPr>
          <a:lstStyle/>
          <a:p>
            <a:pPr marL="0" indent="0">
              <a:buNone/>
            </a:pPr>
            <a:r>
              <a:rPr lang="en-US" sz="1600" b="1" dirty="0" smtClean="0">
                <a:solidFill>
                  <a:srgbClr val="FF0000"/>
                </a:solidFill>
              </a:rPr>
              <a:t>Percentage of respondents who have lived in subsidized housing or temporary shelter</a:t>
            </a:r>
          </a:p>
          <a:p>
            <a:pPr marL="0" indent="0">
              <a:buNone/>
            </a:pPr>
            <a:endParaRPr lang="en-US" sz="1400" b="1" dirty="0" smtClean="0">
              <a:solidFill>
                <a:srgbClr val="FF0000"/>
              </a:solidFill>
            </a:endParaRPr>
          </a:p>
          <a:p>
            <a:pPr marL="0" indent="0">
              <a:buNone/>
            </a:pPr>
            <a:r>
              <a:rPr lang="en-US" sz="1600" b="1" dirty="0" smtClean="0">
                <a:solidFill>
                  <a:schemeClr val="tx1"/>
                </a:solidFill>
              </a:rPr>
              <a:t>33% 	Motel/hotel</a:t>
            </a:r>
          </a:p>
          <a:p>
            <a:pPr marL="0" indent="0">
              <a:buNone/>
            </a:pPr>
            <a:r>
              <a:rPr lang="en-US" sz="1600" b="1" dirty="0" smtClean="0">
                <a:solidFill>
                  <a:schemeClr val="tx1"/>
                </a:solidFill>
              </a:rPr>
              <a:t>23%	Shelter</a:t>
            </a:r>
          </a:p>
          <a:p>
            <a:pPr marL="0" indent="0">
              <a:buNone/>
            </a:pPr>
            <a:r>
              <a:rPr lang="en-US" sz="1600" b="1" dirty="0" smtClean="0">
                <a:solidFill>
                  <a:schemeClr val="tx1"/>
                </a:solidFill>
              </a:rPr>
              <a:t>21%	SRO</a:t>
            </a:r>
          </a:p>
          <a:p>
            <a:pPr marL="0" indent="0">
              <a:buNone/>
            </a:pPr>
            <a:r>
              <a:rPr lang="en-US" sz="1600" b="1" dirty="0" smtClean="0">
                <a:solidFill>
                  <a:schemeClr val="tx1"/>
                </a:solidFill>
              </a:rPr>
              <a:t>8%	Public Housing</a:t>
            </a:r>
          </a:p>
          <a:p>
            <a:pPr marL="0" indent="0">
              <a:buNone/>
            </a:pPr>
            <a:r>
              <a:rPr lang="en-US" sz="1600" b="1" dirty="0" smtClean="0">
                <a:solidFill>
                  <a:schemeClr val="tx1"/>
                </a:solidFill>
              </a:rPr>
              <a:t>6%	Section 8	</a:t>
            </a:r>
            <a:endParaRPr lang="en-US" sz="1600" b="1" dirty="0">
              <a:solidFill>
                <a:schemeClr val="tx1"/>
              </a:solidFill>
            </a:endParaRPr>
          </a:p>
        </p:txBody>
      </p:sp>
      <p:cxnSp>
        <p:nvCxnSpPr>
          <p:cNvPr id="7" name="Straight Connector 6"/>
          <p:cNvCxnSpPr/>
          <p:nvPr/>
        </p:nvCxnSpPr>
        <p:spPr>
          <a:xfrm>
            <a:off x="4191000" y="304800"/>
            <a:ext cx="38100" cy="601980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301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aul.jpg"/>
          <p:cNvPicPr>
            <a:picLocks noGrp="1" noChangeAspect="1"/>
          </p:cNvPicPr>
          <p:nvPr>
            <p:ph sz="half" idx="2"/>
          </p:nvPr>
        </p:nvPicPr>
        <p:blipFill>
          <a:blip r:embed="rId2" cstate="print"/>
          <a:stretch>
            <a:fillRect/>
          </a:stretch>
        </p:blipFill>
        <p:spPr>
          <a:xfrm>
            <a:off x="4648200" y="2349338"/>
            <a:ext cx="4038600" cy="3027686"/>
          </a:xfrm>
        </p:spPr>
      </p:pic>
      <p:sp>
        <p:nvSpPr>
          <p:cNvPr id="4" name="Content Placeholder 3"/>
          <p:cNvSpPr>
            <a:spLocks noGrp="1"/>
          </p:cNvSpPr>
          <p:nvPr>
            <p:ph sz="quarter" idx="13"/>
          </p:nvPr>
        </p:nvSpPr>
        <p:spPr/>
        <p:txBody>
          <a:bodyPr/>
          <a:lstStyle/>
          <a:p>
            <a:r>
              <a:rPr lang="en-US" b="1" dirty="0" smtClean="0"/>
              <a:t>“when I hit 18, I lived on the street because my parents confronted me about being gay.”</a:t>
            </a:r>
          </a:p>
          <a:p>
            <a:pPr lvl="2">
              <a:buNone/>
            </a:pPr>
            <a:r>
              <a:rPr lang="en-US" b="1" dirty="0" smtClean="0"/>
              <a:t>	--Paul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other needs</a:t>
            </a:r>
            <a:endParaRPr lang="en-US" dirty="0"/>
          </a:p>
        </p:txBody>
      </p:sp>
      <p:sp>
        <p:nvSpPr>
          <p:cNvPr id="4" name="Content Placeholder 3"/>
          <p:cNvSpPr>
            <a:spLocks noGrp="1"/>
          </p:cNvSpPr>
          <p:nvPr>
            <p:ph sz="quarter" idx="13"/>
          </p:nvPr>
        </p:nvSpPr>
        <p:spPr>
          <a:xfrm>
            <a:off x="365760" y="1600200"/>
            <a:ext cx="8397240" cy="4526280"/>
          </a:xfrm>
        </p:spPr>
        <p:txBody>
          <a:bodyPr/>
          <a:lstStyle/>
          <a:p>
            <a:r>
              <a:rPr lang="en-US" dirty="0" smtClean="0"/>
              <a:t>Respondents to this survey were low income women and men who were part of the working poor and were unable to find work that paid them a living wage that allowed them to maintain a balance between work and family. </a:t>
            </a:r>
            <a:endParaRPr lang="en-US" dirty="0"/>
          </a:p>
          <a:p>
            <a:r>
              <a:rPr lang="en-US" dirty="0" smtClean="0"/>
              <a:t>Transgender sex workers face additional problems due to discrimination and insensitivity to their gender identity</a:t>
            </a:r>
          </a:p>
          <a:p>
            <a:r>
              <a:rPr lang="en-US" dirty="0" smtClean="0"/>
              <a:t>Immigrant sex workers, especially those without a legal status or did not speak English, faced additional hurdles trying to find mainstream employment</a:t>
            </a:r>
            <a:endParaRPr lang="en-US" dirty="0"/>
          </a:p>
        </p:txBody>
      </p:sp>
    </p:spTree>
    <p:extLst>
      <p:ext uri="{BB962C8B-B14F-4D97-AF65-F5344CB8AC3E}">
        <p14:creationId xmlns:p14="http://schemas.microsoft.com/office/powerpoint/2010/main" val="2237961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81000"/>
            <a:ext cx="8229600" cy="5745163"/>
          </a:xfrm>
        </p:spPr>
        <p:txBody>
          <a:bodyPr/>
          <a:lstStyle/>
          <a:p>
            <a:pPr marL="0" indent="0">
              <a:buNone/>
            </a:pPr>
            <a:r>
              <a:rPr lang="en-US" b="1" dirty="0" smtClean="0"/>
              <a:t>Areas that sex workers identified needing help in navigating:</a:t>
            </a:r>
          </a:p>
          <a:p>
            <a:r>
              <a:rPr lang="en-US" dirty="0" smtClean="0"/>
              <a:t>Health Care (comprehensive)</a:t>
            </a:r>
          </a:p>
          <a:p>
            <a:r>
              <a:rPr lang="en-US" dirty="0" smtClean="0"/>
              <a:t>Counseling</a:t>
            </a:r>
          </a:p>
          <a:p>
            <a:r>
              <a:rPr lang="en-US" dirty="0" smtClean="0"/>
              <a:t>Stable Housing</a:t>
            </a:r>
          </a:p>
          <a:p>
            <a:r>
              <a:rPr lang="en-US" dirty="0" smtClean="0"/>
              <a:t>Peer Support (how to be safe in sex work business)</a:t>
            </a:r>
          </a:p>
          <a:p>
            <a:r>
              <a:rPr lang="en-US" dirty="0" smtClean="0"/>
              <a:t>Legal Assistance of all Kinds</a:t>
            </a:r>
          </a:p>
          <a:p>
            <a:r>
              <a:rPr lang="en-US" dirty="0" smtClean="0"/>
              <a:t>Immigration Assistance</a:t>
            </a:r>
          </a:p>
          <a:p>
            <a:r>
              <a:rPr lang="en-US" dirty="0" smtClean="0"/>
              <a:t>Mentoring in Alternative Employment</a:t>
            </a:r>
          </a:p>
          <a:p>
            <a:r>
              <a:rPr lang="en-US" dirty="0" smtClean="0"/>
              <a:t>Managing Money (comes in fast and goes out fast)</a:t>
            </a:r>
          </a:p>
          <a:p>
            <a:r>
              <a:rPr lang="en-US" dirty="0" smtClean="0"/>
              <a:t>Transferring </a:t>
            </a:r>
            <a:r>
              <a:rPr lang="en-US" dirty="0"/>
              <a:t>E</a:t>
            </a:r>
            <a:r>
              <a:rPr lang="en-US" dirty="0" smtClean="0"/>
              <a:t>xisting </a:t>
            </a:r>
            <a:r>
              <a:rPr lang="en-US" dirty="0"/>
              <a:t>S</a:t>
            </a:r>
            <a:r>
              <a:rPr lang="en-US" dirty="0" smtClean="0"/>
              <a:t>kills to a Mainstream </a:t>
            </a:r>
            <a:r>
              <a:rPr lang="en-US" dirty="0"/>
              <a:t>J</a:t>
            </a:r>
            <a:r>
              <a:rPr lang="en-US" dirty="0" smtClean="0"/>
              <a:t>ob</a:t>
            </a:r>
          </a:p>
          <a:p>
            <a:r>
              <a:rPr lang="en-US" dirty="0" smtClean="0"/>
              <a:t>Language Classes</a:t>
            </a:r>
          </a:p>
          <a:p>
            <a:r>
              <a:rPr lang="en-US" dirty="0" smtClean="0"/>
              <a:t>Accessing </a:t>
            </a:r>
            <a:r>
              <a:rPr lang="en-US" dirty="0"/>
              <a:t>E</a:t>
            </a:r>
            <a:r>
              <a:rPr lang="en-US" dirty="0" smtClean="0"/>
              <a:t>ducation</a:t>
            </a:r>
            <a:endParaRPr lang="en-US" dirty="0"/>
          </a:p>
        </p:txBody>
      </p:sp>
    </p:spTree>
    <p:extLst>
      <p:ext uri="{BB962C8B-B14F-4D97-AF65-F5344CB8AC3E}">
        <p14:creationId xmlns:p14="http://schemas.microsoft.com/office/powerpoint/2010/main" val="1036099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of False?</a:t>
            </a:r>
            <a:endParaRPr lang="en-US" dirty="0"/>
          </a:p>
        </p:txBody>
      </p:sp>
      <p:sp>
        <p:nvSpPr>
          <p:cNvPr id="4" name="Content Placeholder 3"/>
          <p:cNvSpPr>
            <a:spLocks noGrp="1"/>
          </p:cNvSpPr>
          <p:nvPr>
            <p:ph sz="quarter" idx="13"/>
          </p:nvPr>
        </p:nvSpPr>
        <p:spPr>
          <a:xfrm>
            <a:off x="365760" y="1600200"/>
            <a:ext cx="8397240" cy="4526280"/>
          </a:xfrm>
        </p:spPr>
        <p:txBody>
          <a:bodyPr>
            <a:normAutofit lnSpcReduction="10000"/>
          </a:bodyPr>
          <a:lstStyle/>
          <a:p>
            <a:pPr marL="457200" indent="-457200">
              <a:buFont typeface="+mj-lt"/>
              <a:buAutoNum type="arabicPeriod"/>
            </a:pPr>
            <a:r>
              <a:rPr lang="en-US" b="1" dirty="0" smtClean="0"/>
              <a:t> </a:t>
            </a:r>
            <a:r>
              <a:rPr lang="en-US" b="1" i="1" dirty="0" smtClean="0"/>
              <a:t>All sex workers are the same and share the same experiences.</a:t>
            </a:r>
            <a:endParaRPr lang="en-US" b="1" dirty="0" smtClean="0"/>
          </a:p>
          <a:p>
            <a:pPr marL="457200" indent="-457200">
              <a:buFont typeface="+mj-lt"/>
              <a:buAutoNum type="arabicPeriod"/>
            </a:pPr>
            <a:r>
              <a:rPr lang="en-US" b="1" dirty="0" smtClean="0"/>
              <a:t> </a:t>
            </a:r>
            <a:r>
              <a:rPr lang="en-US" b="1" i="1" dirty="0" smtClean="0"/>
              <a:t>Violence is part of the job.</a:t>
            </a:r>
            <a:endParaRPr lang="en-US" b="1" dirty="0" smtClean="0"/>
          </a:p>
          <a:p>
            <a:pPr marL="457200" indent="-457200">
              <a:buFont typeface="+mj-lt"/>
              <a:buAutoNum type="arabicPeriod"/>
            </a:pPr>
            <a:r>
              <a:rPr lang="en-US" b="1" dirty="0" smtClean="0"/>
              <a:t>Sex workers are all survivors of childhood sexual abuse or sexual violence</a:t>
            </a:r>
          </a:p>
          <a:p>
            <a:pPr marL="457200" indent="-457200">
              <a:buFont typeface="+mj-lt"/>
              <a:buAutoNum type="arabicPeriod"/>
            </a:pPr>
            <a:r>
              <a:rPr lang="en-US" b="1" dirty="0" smtClean="0"/>
              <a:t>Not all individuals who engage in sex work identify as sex workers</a:t>
            </a:r>
          </a:p>
          <a:p>
            <a:pPr marL="457200" indent="-457200">
              <a:buFont typeface="+mj-lt"/>
              <a:buAutoNum type="arabicPeriod"/>
            </a:pPr>
            <a:r>
              <a:rPr lang="en-US" b="1" dirty="0" smtClean="0"/>
              <a:t>All sex workers abuse substances</a:t>
            </a:r>
          </a:p>
          <a:p>
            <a:pPr marL="457200" indent="-457200">
              <a:buFont typeface="+mj-lt"/>
              <a:buAutoNum type="arabicPeriod"/>
            </a:pPr>
            <a:r>
              <a:rPr lang="en-US" b="1" dirty="0" smtClean="0"/>
              <a:t>Consensual sex work and trafficking are the same thing</a:t>
            </a:r>
          </a:p>
          <a:p>
            <a:pPr marL="0" indent="0">
              <a:buNone/>
            </a:pPr>
            <a:r>
              <a:rPr lang="en-US" b="1" dirty="0" smtClean="0"/>
              <a:t>7. </a:t>
            </a:r>
            <a:r>
              <a:rPr lang="en-US" b="1" i="1" dirty="0" smtClean="0"/>
              <a:t>Street-based sex workers want to leave the street.</a:t>
            </a:r>
            <a:endParaRPr lang="en-US" b="1" dirty="0" smtClean="0"/>
          </a:p>
        </p:txBody>
      </p:sp>
    </p:spTree>
    <p:extLst>
      <p:ext uri="{BB962C8B-B14F-4D97-AF65-F5344CB8AC3E}">
        <p14:creationId xmlns:p14="http://schemas.microsoft.com/office/powerpoint/2010/main" val="1357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81000" y="381000"/>
            <a:ext cx="8382000" cy="5943600"/>
          </a:xfrm>
        </p:spPr>
        <p:txBody>
          <a:bodyPr>
            <a:normAutofit fontScale="92500" lnSpcReduction="20000"/>
          </a:bodyPr>
          <a:lstStyle/>
          <a:p>
            <a:r>
              <a:rPr lang="en-US" sz="2200" b="1" dirty="0" smtClean="0"/>
              <a:t>False  1. </a:t>
            </a:r>
            <a:r>
              <a:rPr lang="en-US" sz="2200" dirty="0" smtClean="0"/>
              <a:t>Everybody’s circumstances are unique. It is crucial to recognize that we have many communities that we belong to and that this informs our experiences, the support we get and how criminalized we might be. Some of us refer to ourselves as sex workers, some of us do not. </a:t>
            </a:r>
            <a:endParaRPr lang="en-US" sz="2000" dirty="0" smtClean="0"/>
          </a:p>
          <a:p>
            <a:r>
              <a:rPr lang="en-US" sz="2000" b="1" dirty="0" smtClean="0"/>
              <a:t>False  </a:t>
            </a:r>
            <a:r>
              <a:rPr lang="en-US" sz="2000" dirty="0" smtClean="0"/>
              <a:t> This not true. While some sex workers do experience violence, it is not inherent to our work. Laws often inhibit the sex workers ability to work in safe conditions. We often don’t feel comfortable reporting a crime because it draws attention to our work. The stigmatized nature of our work often means that violence against us is not taken seriously.</a:t>
            </a:r>
          </a:p>
          <a:p>
            <a:r>
              <a:rPr lang="en-US" sz="2000" b="1" dirty="0" smtClean="0"/>
              <a:t>False  </a:t>
            </a:r>
            <a:r>
              <a:rPr lang="en-US" sz="2000" dirty="0" smtClean="0"/>
              <a:t>3. Sex workers ARE NOT all survivors of childhood sexual abuse or sexual violence. </a:t>
            </a:r>
          </a:p>
          <a:p>
            <a:r>
              <a:rPr lang="en-US" sz="2000" b="1" dirty="0" smtClean="0"/>
              <a:t>True    </a:t>
            </a:r>
            <a:r>
              <a:rPr lang="en-US" sz="2000" dirty="0" smtClean="0"/>
              <a:t>4.  Not all sex workers who engage in sex work in the sex trade identify as sex workers. </a:t>
            </a:r>
          </a:p>
          <a:p>
            <a:r>
              <a:rPr lang="en-US" sz="2000" b="1" dirty="0" smtClean="0"/>
              <a:t>False   </a:t>
            </a:r>
            <a:r>
              <a:rPr lang="en-US" sz="2000" dirty="0" smtClean="0"/>
              <a:t>5. In a </a:t>
            </a:r>
            <a:r>
              <a:rPr lang="en-US" sz="2000" dirty="0"/>
              <a:t>national </a:t>
            </a:r>
            <a:r>
              <a:rPr lang="en-US" sz="2000" dirty="0" smtClean="0"/>
              <a:t>survey found a “prevalence </a:t>
            </a:r>
            <a:r>
              <a:rPr lang="en-US" sz="2000" dirty="0"/>
              <a:t>of substance use and addiction ranging from </a:t>
            </a:r>
            <a:r>
              <a:rPr lang="en-US" sz="2000" b="1" dirty="0"/>
              <a:t>0% to 84%, </a:t>
            </a:r>
            <a:r>
              <a:rPr lang="en-US" sz="2000" dirty="0"/>
              <a:t>depending on the population being studied, with </a:t>
            </a:r>
            <a:r>
              <a:rPr lang="en-US" sz="2000" b="1" dirty="0"/>
              <a:t>substance addiction relatively common among street prostitutes, but rare among women who work off the street</a:t>
            </a:r>
            <a:r>
              <a:rPr lang="en-US" sz="2000" b="1" dirty="0" smtClean="0"/>
              <a:t>.”</a:t>
            </a:r>
            <a:r>
              <a:rPr lang="en-US" sz="2000" dirty="0" smtClean="0"/>
              <a:t> </a:t>
            </a:r>
            <a:r>
              <a:rPr lang="en-US" sz="2000" dirty="0"/>
              <a:t>One study showed </a:t>
            </a:r>
            <a:r>
              <a:rPr lang="en-US" sz="2000" dirty="0" smtClean="0"/>
              <a:t>“that </a:t>
            </a:r>
            <a:r>
              <a:rPr lang="en-US" sz="2000" dirty="0"/>
              <a:t>nearly </a:t>
            </a:r>
            <a:r>
              <a:rPr lang="en-US" sz="2000" b="1" dirty="0"/>
              <a:t>50% of one population of women who used drugs did so before they became prostitutes</a:t>
            </a:r>
            <a:r>
              <a:rPr lang="en-US" sz="2000" b="1" dirty="0" smtClean="0"/>
              <a:t>.”</a:t>
            </a:r>
            <a:endParaRPr lang="en-US" sz="2000" b="1" dirty="0"/>
          </a:p>
        </p:txBody>
      </p:sp>
    </p:spTree>
    <p:extLst>
      <p:ext uri="{BB962C8B-B14F-4D97-AF65-F5344CB8AC3E}">
        <p14:creationId xmlns:p14="http://schemas.microsoft.com/office/powerpoint/2010/main" val="1083435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smtClean="0"/>
              <a:t>False  </a:t>
            </a:r>
            <a:r>
              <a:rPr lang="en-US" dirty="0" smtClean="0"/>
              <a:t>6. </a:t>
            </a:r>
            <a:r>
              <a:rPr lang="en-US" sz="2000" dirty="0" smtClean="0"/>
              <a:t>Trafficking involves coercive methods and the use of fear. Wages are withheld, I.D.s are taken, involves transporting individuals from their home to another country, state, or region. </a:t>
            </a:r>
          </a:p>
          <a:p>
            <a:pPr lvl="2"/>
            <a:r>
              <a:rPr lang="en-US" dirty="0" smtClean="0"/>
              <a:t>Consensual adult sex work involves commercial exchange of sexual services for compensation</a:t>
            </a:r>
          </a:p>
          <a:p>
            <a:pPr lvl="2"/>
            <a:r>
              <a:rPr lang="en-US" dirty="0" smtClean="0"/>
              <a:t>Is entered into voluntarily</a:t>
            </a:r>
          </a:p>
          <a:p>
            <a:pPr lvl="2"/>
            <a:r>
              <a:rPr lang="en-US" dirty="0" smtClean="0"/>
              <a:t>Can be exited voluntarily – although it can be challenging</a:t>
            </a:r>
          </a:p>
          <a:p>
            <a:r>
              <a:rPr lang="en-US" b="1" dirty="0" smtClean="0"/>
              <a:t>False  </a:t>
            </a:r>
            <a:r>
              <a:rPr lang="en-US" dirty="0" smtClean="0"/>
              <a:t>7. </a:t>
            </a:r>
            <a:r>
              <a:rPr lang="en-US" sz="2000" dirty="0" smtClean="0"/>
              <a:t>Leaving sex work can be complicated and takes planning, support and assistance. </a:t>
            </a:r>
          </a:p>
        </p:txBody>
      </p:sp>
    </p:spTree>
    <p:extLst>
      <p:ext uri="{BB962C8B-B14F-4D97-AF65-F5344CB8AC3E}">
        <p14:creationId xmlns:p14="http://schemas.microsoft.com/office/powerpoint/2010/main" val="3288783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 or why is this important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By the end of this training attendees will understand:</a:t>
            </a:r>
          </a:p>
          <a:p>
            <a:r>
              <a:rPr lang="en-US" b="1" dirty="0" smtClean="0"/>
              <a:t> Introduction to:</a:t>
            </a:r>
          </a:p>
          <a:p>
            <a:pPr lvl="1"/>
            <a:r>
              <a:rPr lang="en-US" b="1" dirty="0" smtClean="0"/>
              <a:t>Types of sex work, terminology, who is considered a sex worker, and types of issues sex workers face</a:t>
            </a:r>
          </a:p>
          <a:p>
            <a:r>
              <a:rPr lang="en-US" b="1" dirty="0" smtClean="0"/>
              <a:t>Increase awareness of personal values/biases regarding the sex trade and sex workers</a:t>
            </a:r>
          </a:p>
          <a:p>
            <a:r>
              <a:rPr lang="en-US" b="1" dirty="0"/>
              <a:t>How trauma impacts the mental health, physical health and  the general ability to navigate daily life for a sex worker</a:t>
            </a:r>
          </a:p>
          <a:p>
            <a:r>
              <a:rPr lang="en-US" b="1" dirty="0" smtClean="0"/>
              <a:t>PTSD manifestations in sex workers</a:t>
            </a:r>
          </a:p>
          <a:p>
            <a:r>
              <a:rPr lang="en-US" b="1" dirty="0" smtClean="0"/>
              <a:t>Trauma Informed care – a paradigm shift</a:t>
            </a:r>
          </a:p>
          <a:p>
            <a:r>
              <a:rPr lang="en-US" b="1" dirty="0"/>
              <a:t>T</a:t>
            </a:r>
            <a:r>
              <a:rPr lang="en-US" b="1" dirty="0" smtClean="0"/>
              <a:t>he issues of power and control in both sex work and the legal response to sex work</a:t>
            </a:r>
          </a:p>
          <a:p>
            <a:endParaRPr lang="en-US" dirty="0" smtClean="0"/>
          </a:p>
          <a:p>
            <a:endParaRPr lang="en-US" dirty="0"/>
          </a:p>
        </p:txBody>
      </p:sp>
    </p:spTree>
    <p:extLst>
      <p:ext uri="{BB962C8B-B14F-4D97-AF65-F5344CB8AC3E}">
        <p14:creationId xmlns:p14="http://schemas.microsoft.com/office/powerpoint/2010/main" val="1650112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Occupational Issues for Sex Workers </a:t>
            </a:r>
            <a:endParaRPr lang="en-US" dirty="0"/>
          </a:p>
        </p:txBody>
      </p:sp>
      <p:sp>
        <p:nvSpPr>
          <p:cNvPr id="3" name="Content Placeholder 2"/>
          <p:cNvSpPr>
            <a:spLocks noGrp="1"/>
          </p:cNvSpPr>
          <p:nvPr>
            <p:ph idx="1"/>
          </p:nvPr>
        </p:nvSpPr>
        <p:spPr/>
        <p:txBody>
          <a:bodyPr>
            <a:normAutofit fontScale="62500" lnSpcReduction="20000"/>
          </a:bodyPr>
          <a:lstStyle/>
          <a:p>
            <a:r>
              <a:rPr lang="en-US" sz="3400" b="1" dirty="0" smtClean="0"/>
              <a:t>Internalized stigma and shame, isolation and worker burn out. </a:t>
            </a:r>
          </a:p>
          <a:p>
            <a:r>
              <a:rPr lang="en-US" sz="3400" b="1" dirty="0" smtClean="0"/>
              <a:t> Anxiety related to real and perceived occupational risks:</a:t>
            </a:r>
          </a:p>
          <a:p>
            <a:pPr lvl="2"/>
            <a:r>
              <a:rPr lang="en-US" sz="2000" b="1" dirty="0" smtClean="0"/>
              <a:t>Arrest</a:t>
            </a:r>
          </a:p>
          <a:p>
            <a:pPr lvl="2"/>
            <a:r>
              <a:rPr lang="en-US" sz="2000" b="1" dirty="0" smtClean="0"/>
              <a:t>Violence</a:t>
            </a:r>
          </a:p>
          <a:p>
            <a:pPr lvl="2"/>
            <a:r>
              <a:rPr lang="en-US" sz="2000" b="1" dirty="0" smtClean="0"/>
              <a:t>STIs</a:t>
            </a:r>
          </a:p>
          <a:p>
            <a:pPr lvl="2"/>
            <a:r>
              <a:rPr lang="en-US" sz="2000" b="1" dirty="0" smtClean="0"/>
              <a:t>Being “outed”</a:t>
            </a:r>
          </a:p>
          <a:p>
            <a:r>
              <a:rPr lang="en-US" sz="3400" b="1" dirty="0" smtClean="0"/>
              <a:t>Trauma as a result of physical and sexual violence and other crimes ( such as robbery)</a:t>
            </a:r>
          </a:p>
          <a:p>
            <a:r>
              <a:rPr lang="en-US" sz="3400" b="1" dirty="0" smtClean="0"/>
              <a:t>Stress related to unpredictable income, navigating boundaries and structuring day to day work and home life</a:t>
            </a:r>
          </a:p>
          <a:p>
            <a:r>
              <a:rPr lang="en-US" sz="3400" b="1" dirty="0" smtClean="0"/>
              <a:t>Lack of access to physical and mental health care</a:t>
            </a:r>
          </a:p>
          <a:p>
            <a:r>
              <a:rPr lang="en-US" sz="3400" b="1" dirty="0" smtClean="0"/>
              <a:t>Disease</a:t>
            </a:r>
          </a:p>
          <a:p>
            <a:r>
              <a:rPr lang="en-US" sz="3400" b="1" dirty="0" smtClean="0"/>
              <a:t>Pregnancy</a:t>
            </a:r>
          </a:p>
          <a:p>
            <a:endParaRPr lang="en-US" b="1" dirty="0"/>
          </a:p>
        </p:txBody>
      </p:sp>
    </p:spTree>
    <p:extLst>
      <p:ext uri="{BB962C8B-B14F-4D97-AF65-F5344CB8AC3E}">
        <p14:creationId xmlns:p14="http://schemas.microsoft.com/office/powerpoint/2010/main" val="1080483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keep in mind</a:t>
            </a:r>
            <a:endParaRPr lang="en-US" dirty="0"/>
          </a:p>
        </p:txBody>
      </p:sp>
      <p:sp>
        <p:nvSpPr>
          <p:cNvPr id="3" name="Content Placeholder 2"/>
          <p:cNvSpPr>
            <a:spLocks noGrp="1"/>
          </p:cNvSpPr>
          <p:nvPr>
            <p:ph idx="1"/>
          </p:nvPr>
        </p:nvSpPr>
        <p:spPr/>
        <p:txBody>
          <a:bodyPr>
            <a:normAutofit/>
          </a:bodyPr>
          <a:lstStyle/>
          <a:p>
            <a:r>
              <a:rPr lang="en-US" sz="2000" b="1" dirty="0" smtClean="0"/>
              <a:t>Exchanging in sexual behavior for money is NOT necessarily the result of a mental illness, or the cause of mental illness.</a:t>
            </a:r>
            <a:r>
              <a:rPr lang="en-US" sz="2000" b="1" baseline="30000" dirty="0" smtClean="0"/>
              <a:t>2</a:t>
            </a:r>
          </a:p>
          <a:p>
            <a:r>
              <a:rPr lang="en-US" sz="2000" b="1" dirty="0" smtClean="0"/>
              <a:t> Be careful to avoid language the implies judgment, negative assumptions and tokenization</a:t>
            </a:r>
          </a:p>
          <a:p>
            <a:r>
              <a:rPr lang="en-US" sz="2000" b="1" dirty="0" smtClean="0"/>
              <a:t>Reflect on how your personal attitudes and knowledge about sex work may impact how you interact with a sex worker. Judgmental, biased, dismissive or demeaning treatment or language. </a:t>
            </a:r>
          </a:p>
          <a:p>
            <a:r>
              <a:rPr lang="en-US" sz="2000" b="1" dirty="0" smtClean="0"/>
              <a:t>Sex workers live under the daily threat of arrest, deportation and violence. </a:t>
            </a:r>
            <a:r>
              <a:rPr lang="en-US" sz="2000" b="1" baseline="30000" dirty="0" smtClean="0"/>
              <a:t>3</a:t>
            </a:r>
          </a:p>
          <a:p>
            <a:r>
              <a:rPr lang="en-US" sz="2000" b="1" dirty="0" smtClean="0"/>
              <a:t>Sex workers live with stigma, isolation, and invisibility due to the nature of their work.</a:t>
            </a:r>
            <a:r>
              <a:rPr lang="en-US" sz="2000" b="1" baseline="30000" dirty="0" smtClean="0"/>
              <a:t>3</a:t>
            </a:r>
            <a:endParaRPr lang="en-US" sz="2000" b="1" baseline="30000" dirty="0"/>
          </a:p>
        </p:txBody>
      </p:sp>
    </p:spTree>
    <p:extLst>
      <p:ext uri="{BB962C8B-B14F-4D97-AF65-F5344CB8AC3E}">
        <p14:creationId xmlns:p14="http://schemas.microsoft.com/office/powerpoint/2010/main" val="4099995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Pam.OFFICE\AppData\Local\Microsoft\Windows\Temporary Internet Files\Content.IE5\VYNMGHT7\MP900410082[1].jpg"/>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57200" y="381000"/>
            <a:ext cx="8231028" cy="5791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92628" y="376015"/>
            <a:ext cx="2895600" cy="3416320"/>
          </a:xfrm>
          <a:prstGeom prst="rect">
            <a:avLst/>
          </a:prstGeom>
          <a:noFill/>
        </p:spPr>
        <p:txBody>
          <a:bodyPr wrap="square" rtlCol="0">
            <a:spAutoFit/>
          </a:bodyPr>
          <a:lstStyle/>
          <a:p>
            <a:r>
              <a:rPr lang="en-US" dirty="0" smtClean="0">
                <a:solidFill>
                  <a:srgbClr val="FFFF00"/>
                </a:solidFill>
              </a:rPr>
              <a:t>Our dignity was taken away…and a lot of people don’t realize that. They don’t really understand about how our dignity was taken away from us. How we were taught to be ashamed. Then our self-respect was gone. Once you lose self respect, how can you respect someone else.     -- Anonymous</a:t>
            </a:r>
            <a:endParaRPr lang="en-US" dirty="0">
              <a:solidFill>
                <a:srgbClr val="FFFF00"/>
              </a:solidFill>
            </a:endParaRPr>
          </a:p>
        </p:txBody>
      </p:sp>
    </p:spTree>
    <p:extLst>
      <p:ext uri="{BB962C8B-B14F-4D97-AF65-F5344CB8AC3E}">
        <p14:creationId xmlns:p14="http://schemas.microsoft.com/office/powerpoint/2010/main" val="2488947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 trauma</a:t>
            </a:r>
            <a:endParaRPr lang="en-US" dirty="0"/>
          </a:p>
        </p:txBody>
      </p:sp>
      <p:sp>
        <p:nvSpPr>
          <p:cNvPr id="3" name="Content Placeholder 2"/>
          <p:cNvSpPr>
            <a:spLocks noGrp="1"/>
          </p:cNvSpPr>
          <p:nvPr>
            <p:ph idx="1"/>
          </p:nvPr>
        </p:nvSpPr>
        <p:spPr>
          <a:xfrm>
            <a:off x="457200" y="1600200"/>
            <a:ext cx="8229600" cy="4495799"/>
          </a:xfrm>
        </p:spPr>
        <p:txBody>
          <a:bodyPr>
            <a:normAutofit lnSpcReduction="10000"/>
          </a:bodyPr>
          <a:lstStyle/>
          <a:p>
            <a:r>
              <a:rPr lang="en-US" b="1" dirty="0" smtClean="0"/>
              <a:t>Trauma involves:</a:t>
            </a:r>
          </a:p>
          <a:p>
            <a:pPr lvl="1"/>
            <a:r>
              <a:rPr lang="en-US" sz="2800" dirty="0" smtClean="0"/>
              <a:t>An experience that is overwhelming.</a:t>
            </a:r>
          </a:p>
          <a:p>
            <a:pPr lvl="1"/>
            <a:r>
              <a:rPr lang="en-US" sz="2800" dirty="0" smtClean="0"/>
              <a:t>Some sort of threat to ourselves or others. Physical or emotional.</a:t>
            </a:r>
          </a:p>
          <a:p>
            <a:pPr lvl="1"/>
            <a:r>
              <a:rPr lang="en-US" sz="2800" dirty="0" smtClean="0"/>
              <a:t> An overwhelm of our usual systems of coping – creates sense of vulnerability and loss of control.</a:t>
            </a:r>
          </a:p>
          <a:p>
            <a:pPr lvl="1"/>
            <a:r>
              <a:rPr lang="en-US" sz="2800" dirty="0" smtClean="0"/>
              <a:t>People feeling helpless and fearful. Over time affects relationships and ways of thinking of the world.</a:t>
            </a:r>
            <a:endParaRPr lang="en-US" sz="2800" dirty="0"/>
          </a:p>
        </p:txBody>
      </p:sp>
    </p:spTree>
    <p:extLst>
      <p:ext uri="{BB962C8B-B14F-4D97-AF65-F5344CB8AC3E}">
        <p14:creationId xmlns:p14="http://schemas.microsoft.com/office/powerpoint/2010/main" val="422225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943600"/>
          </a:xfrm>
        </p:spPr>
        <p:txBody>
          <a:bodyPr/>
          <a:lstStyle/>
          <a:p>
            <a:r>
              <a:rPr lang="en-US" dirty="0" smtClean="0"/>
              <a:t>Trauma is in the eye of the beholder</a:t>
            </a:r>
            <a:br>
              <a:rPr lang="en-US" dirty="0" smtClean="0"/>
            </a:br>
            <a:r>
              <a:rPr lang="en-US" dirty="0"/>
              <a:t/>
            </a:r>
            <a:br>
              <a:rPr lang="en-US" dirty="0"/>
            </a:br>
            <a:r>
              <a:rPr lang="en-US" dirty="0" smtClean="0"/>
              <a:t/>
            </a:r>
            <a:br>
              <a:rPr lang="en-US" dirty="0" smtClean="0"/>
            </a:br>
            <a:r>
              <a:rPr lang="en-US" dirty="0" smtClean="0"/>
              <a:t>What traumatizes one person may not impact the next person as significantly</a:t>
            </a:r>
            <a:br>
              <a:rPr lang="en-US" dirty="0" smtClean="0"/>
            </a:br>
            <a:r>
              <a:rPr lang="en-US" sz="100" dirty="0" smtClean="0"/>
              <a:t>What </a:t>
            </a:r>
            <a:endParaRPr lang="en-US" dirty="0"/>
          </a:p>
        </p:txBody>
      </p:sp>
    </p:spTree>
    <p:extLst>
      <p:ext uri="{BB962C8B-B14F-4D97-AF65-F5344CB8AC3E}">
        <p14:creationId xmlns:p14="http://schemas.microsoft.com/office/powerpoint/2010/main" val="1072640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and Memories</a:t>
            </a:r>
            <a:endParaRPr lang="en-US" dirty="0"/>
          </a:p>
        </p:txBody>
      </p:sp>
      <p:sp>
        <p:nvSpPr>
          <p:cNvPr id="3" name="Content Placeholder 2"/>
          <p:cNvSpPr>
            <a:spLocks noGrp="1"/>
          </p:cNvSpPr>
          <p:nvPr>
            <p:ph idx="1"/>
          </p:nvPr>
        </p:nvSpPr>
        <p:spPr/>
        <p:txBody>
          <a:bodyPr>
            <a:normAutofit/>
          </a:bodyPr>
          <a:lstStyle/>
          <a:p>
            <a:r>
              <a:rPr lang="en-US" sz="2000" b="1" dirty="0" smtClean="0"/>
              <a:t>Due to high levels of adrenaline and other stress hormones that are circulating through the body during traumatic events, traumatic memories are encoded differently.</a:t>
            </a:r>
          </a:p>
          <a:p>
            <a:r>
              <a:rPr lang="en-US" sz="2000" b="1" dirty="0" smtClean="0"/>
              <a:t>Traumatic events are encoded as vivid sensations and images rather than as a verbal narrative, or logical story. </a:t>
            </a:r>
          </a:p>
          <a:p>
            <a:r>
              <a:rPr lang="en-US" sz="2000" b="1" dirty="0" smtClean="0"/>
              <a:t>Language coding centers of the brain are inactivated during trauma as part of the fight, flight or freeze response so that the memory is never encoded into language but rather remains as images and sensations.</a:t>
            </a:r>
          </a:p>
          <a:p>
            <a:r>
              <a:rPr lang="en-US" sz="2000" b="1" dirty="0" smtClean="0"/>
              <a:t>The inability to recall important aspects of the</a:t>
            </a:r>
          </a:p>
          <a:p>
            <a:pPr marL="0" indent="0">
              <a:buNone/>
            </a:pPr>
            <a:r>
              <a:rPr lang="en-US" sz="2000" b="1" dirty="0" smtClean="0"/>
              <a:t>     trauma is a protective mechanism that the </a:t>
            </a:r>
          </a:p>
          <a:p>
            <a:pPr marL="0" indent="0">
              <a:buNone/>
            </a:pPr>
            <a:r>
              <a:rPr lang="en-US" sz="2000" b="1" dirty="0"/>
              <a:t> </a:t>
            </a:r>
            <a:r>
              <a:rPr lang="en-US" sz="2000" b="1" dirty="0" smtClean="0"/>
              <a:t>    brain unconsciously employs to protect </a:t>
            </a:r>
          </a:p>
          <a:p>
            <a:pPr marL="0" indent="0">
              <a:buNone/>
            </a:pPr>
            <a:r>
              <a:rPr lang="en-US" sz="2000" b="1" dirty="0"/>
              <a:t> </a:t>
            </a:r>
            <a:r>
              <a:rPr lang="en-US" sz="2000" b="1" dirty="0" smtClean="0"/>
              <a:t>    the victim.</a:t>
            </a:r>
            <a:endParaRPr lang="en-US" sz="2000" b="1" dirty="0"/>
          </a:p>
        </p:txBody>
      </p:sp>
      <p:pic>
        <p:nvPicPr>
          <p:cNvPr id="4101" name="Picture 5" descr="C:\Users\Pam.OFFICE\AppData\Local\Microsoft\Windows\Temporary Internet Files\Content.IE5\AAJ04REN\MP900431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3434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71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of trauma of  sex workers</a:t>
            </a:r>
            <a:endParaRPr lang="en-US" dirty="0"/>
          </a:p>
        </p:txBody>
      </p:sp>
      <p:sp>
        <p:nvSpPr>
          <p:cNvPr id="3" name="Content Placeholder 2"/>
          <p:cNvSpPr>
            <a:spLocks noGrp="1"/>
          </p:cNvSpPr>
          <p:nvPr>
            <p:ph idx="1"/>
          </p:nvPr>
        </p:nvSpPr>
        <p:spPr/>
        <p:txBody>
          <a:bodyPr>
            <a:normAutofit/>
          </a:bodyPr>
          <a:lstStyle/>
          <a:p>
            <a:r>
              <a:rPr lang="en-US" sz="1800" b="1" dirty="0"/>
              <a:t>The emotional and traumatic harm of </a:t>
            </a:r>
            <a:r>
              <a:rPr lang="en-US" sz="1800" b="1" dirty="0" smtClean="0"/>
              <a:t>sex </a:t>
            </a:r>
            <a:r>
              <a:rPr lang="en-US" sz="1800" b="1" dirty="0"/>
              <a:t>work is invisible to society</a:t>
            </a:r>
          </a:p>
          <a:p>
            <a:r>
              <a:rPr lang="en-US" sz="1800" b="1" dirty="0" smtClean="0"/>
              <a:t>If the stereotype of harmful sex work (such as a teenager being trafficked at gunpoint from one state to another) is not observed, and we see instead the “smile” of girls and women – we may perceive sex work as a free choice. </a:t>
            </a:r>
          </a:p>
          <a:p>
            <a:r>
              <a:rPr lang="en-US" sz="1800" b="1" dirty="0" smtClean="0"/>
              <a:t>Sex work becomes normalized</a:t>
            </a:r>
          </a:p>
          <a:p>
            <a:r>
              <a:rPr lang="en-US" sz="1800" b="1" dirty="0" smtClean="0"/>
              <a:t>We don’t see trauma, we see consent.</a:t>
            </a:r>
          </a:p>
          <a:p>
            <a:r>
              <a:rPr lang="en-US" sz="1800" b="1" dirty="0" smtClean="0"/>
              <a:t>The conditions for genuine consent are absent – physical safety, equal power with “customers”, and real alternatives</a:t>
            </a:r>
            <a:endParaRPr lang="en-US" sz="1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4809146"/>
            <a:ext cx="2228850" cy="1584960"/>
          </a:xfrm>
          <a:prstGeom prst="rect">
            <a:avLst/>
          </a:prstGeom>
        </p:spPr>
      </p:pic>
    </p:spTree>
    <p:extLst>
      <p:ext uri="{BB962C8B-B14F-4D97-AF65-F5344CB8AC3E}">
        <p14:creationId xmlns:p14="http://schemas.microsoft.com/office/powerpoint/2010/main" val="2803529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3200" dirty="0" smtClean="0"/>
              <a:t>Trauma as an occupational risk of sex work</a:t>
            </a:r>
            <a:endParaRPr lang="en-US" sz="3200" dirty="0"/>
          </a:p>
        </p:txBody>
      </p:sp>
      <p:sp>
        <p:nvSpPr>
          <p:cNvPr id="3" name="Content Placeholder 2"/>
          <p:cNvSpPr>
            <a:spLocks noGrp="1"/>
          </p:cNvSpPr>
          <p:nvPr>
            <p:ph idx="1"/>
          </p:nvPr>
        </p:nvSpPr>
        <p:spPr>
          <a:xfrm>
            <a:off x="457200" y="990600"/>
            <a:ext cx="8229600" cy="5562600"/>
          </a:xfrm>
        </p:spPr>
        <p:txBody>
          <a:bodyPr>
            <a:noAutofit/>
          </a:bodyPr>
          <a:lstStyle/>
          <a:p>
            <a:r>
              <a:rPr lang="en-US" sz="1800" b="1" dirty="0" smtClean="0"/>
              <a:t>Individuals who have been victimized by working in the sex industry may experience biologically based reactions such at posttraumatic stress disorder (PTSD), dissociative disorders, stress disorders, and depression. </a:t>
            </a:r>
          </a:p>
          <a:p>
            <a:r>
              <a:rPr lang="en-US" sz="1800" b="1" dirty="0" smtClean="0">
                <a:solidFill>
                  <a:srgbClr val="FF0000"/>
                </a:solidFill>
              </a:rPr>
              <a:t>For this presentation we will concentrate on PTSD</a:t>
            </a:r>
          </a:p>
          <a:p>
            <a:r>
              <a:rPr lang="en-US" sz="1800" b="1" dirty="0" smtClean="0"/>
              <a:t>In short, PTSD is a normal reaction to a situation that puts an individual in direct danger, an individual witnesses or hears about something traumatic, or an individual feels like their life in danger. </a:t>
            </a:r>
          </a:p>
          <a:p>
            <a:r>
              <a:rPr lang="en-US" sz="1800" b="1" dirty="0" smtClean="0"/>
              <a:t>Reactions can include: anger, loss of interest in life (can include suicide but not necessarily), feeling numb (can look like someone is spaced out), lack of emotion (can be perceived as “who cares”), sleep problems, easily startled, nightmares,  lack of impulse control, substance use and abuse.</a:t>
            </a:r>
          </a:p>
          <a:p>
            <a:r>
              <a:rPr lang="en-US" sz="1800" b="1" dirty="0" smtClean="0"/>
              <a:t>The longer, or more violent, the exposure to the traumatic events the more persistent and severe the symptoms</a:t>
            </a:r>
          </a:p>
        </p:txBody>
      </p:sp>
    </p:spTree>
    <p:extLst>
      <p:ext uri="{BB962C8B-B14F-4D97-AF65-F5344CB8AC3E}">
        <p14:creationId xmlns:p14="http://schemas.microsoft.com/office/powerpoint/2010/main" val="3162787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 of PTSD</a:t>
            </a:r>
            <a:endParaRPr lang="en-US" dirty="0"/>
          </a:p>
        </p:txBody>
      </p:sp>
      <p:sp>
        <p:nvSpPr>
          <p:cNvPr id="3" name="Content Placeholder 2"/>
          <p:cNvSpPr>
            <a:spLocks noGrp="1"/>
          </p:cNvSpPr>
          <p:nvPr>
            <p:ph idx="1"/>
          </p:nvPr>
        </p:nvSpPr>
        <p:spPr/>
        <p:txBody>
          <a:bodyPr/>
          <a:lstStyle/>
          <a:p>
            <a:r>
              <a:rPr lang="en-US" sz="2800" b="1" dirty="0"/>
              <a:t>Studies show that between 17% and 63% </a:t>
            </a:r>
            <a:r>
              <a:rPr lang="en-US" sz="2800" b="1" dirty="0" smtClean="0"/>
              <a:t>of </a:t>
            </a:r>
            <a:r>
              <a:rPr lang="en-US" sz="2800" b="1" dirty="0"/>
              <a:t>sex workers experience PTSD.</a:t>
            </a:r>
          </a:p>
          <a:p>
            <a:r>
              <a:rPr lang="en-US" sz="2800" b="1" dirty="0" smtClean="0"/>
              <a:t>Wide margin -  but clearly higher than the 3.5% prevalence rate for the general American population ages 18 years and older.</a:t>
            </a:r>
          </a:p>
          <a:p>
            <a:r>
              <a:rPr lang="en-US" sz="2800" b="1" dirty="0" smtClean="0"/>
              <a:t>For women who meet criteria for PTSD, 91% had a chronic (long term) form of the disorder. </a:t>
            </a:r>
            <a:r>
              <a:rPr lang="en-US" baseline="30000" dirty="0" smtClean="0"/>
              <a:t>5</a:t>
            </a:r>
            <a:endParaRPr lang="en-US" baseline="30000" dirty="0"/>
          </a:p>
        </p:txBody>
      </p:sp>
    </p:spTree>
    <p:extLst>
      <p:ext uri="{BB962C8B-B14F-4D97-AF65-F5344CB8AC3E}">
        <p14:creationId xmlns:p14="http://schemas.microsoft.com/office/powerpoint/2010/main" val="4231582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pre-existing risk factors contribute to PTSD in sex workers</a:t>
            </a:r>
            <a:endParaRPr lang="en-US" sz="4000" dirty="0"/>
          </a:p>
        </p:txBody>
      </p:sp>
      <p:sp>
        <p:nvSpPr>
          <p:cNvPr id="3" name="Content Placeholder 2"/>
          <p:cNvSpPr>
            <a:spLocks noGrp="1"/>
          </p:cNvSpPr>
          <p:nvPr>
            <p:ph idx="1"/>
          </p:nvPr>
        </p:nvSpPr>
        <p:spPr/>
        <p:txBody>
          <a:bodyPr>
            <a:normAutofit/>
          </a:bodyPr>
          <a:lstStyle/>
          <a:p>
            <a:r>
              <a:rPr lang="en-US" b="1" dirty="0" smtClean="0"/>
              <a:t>Greater number of lifetime traumas that include childhood and adult sexual and physical assault.</a:t>
            </a:r>
            <a:r>
              <a:rPr lang="en-US" b="1" baseline="30000" dirty="0"/>
              <a:t> </a:t>
            </a:r>
            <a:r>
              <a:rPr lang="en-US" b="1" baseline="30000" dirty="0" smtClean="0"/>
              <a:t>5</a:t>
            </a:r>
            <a:endParaRPr lang="en-US" b="1" dirty="0" smtClean="0"/>
          </a:p>
          <a:p>
            <a:r>
              <a:rPr lang="en-US" b="1" dirty="0" smtClean="0"/>
              <a:t>Childhood abuse and neglect </a:t>
            </a:r>
          </a:p>
          <a:p>
            <a:r>
              <a:rPr lang="en-US" b="1" dirty="0" smtClean="0"/>
              <a:t>Family instability (childhood family)</a:t>
            </a:r>
          </a:p>
          <a:p>
            <a:r>
              <a:rPr lang="en-US" b="1" dirty="0" smtClean="0"/>
              <a:t>Substance use or abuse</a:t>
            </a:r>
          </a:p>
          <a:p>
            <a:r>
              <a:rPr lang="en-US" b="1" dirty="0" smtClean="0"/>
              <a:t>Depression (co-morbid with PTSD or pre-existing)</a:t>
            </a:r>
          </a:p>
          <a:p>
            <a:r>
              <a:rPr lang="en-US" b="1" dirty="0" smtClean="0"/>
              <a:t> 4 times more likely to have experienced an adult sexual assault </a:t>
            </a:r>
            <a:r>
              <a:rPr lang="en-US" b="1" baseline="30000" dirty="0" smtClean="0"/>
              <a:t>5</a:t>
            </a:r>
          </a:p>
          <a:p>
            <a:r>
              <a:rPr lang="en-US" b="1" dirty="0" smtClean="0"/>
              <a:t>Homelessness </a:t>
            </a:r>
          </a:p>
          <a:p>
            <a:r>
              <a:rPr lang="en-US" b="1" dirty="0" smtClean="0"/>
              <a:t> </a:t>
            </a:r>
            <a:endParaRPr lang="en-US" b="1" baseline="30000" dirty="0" smtClean="0"/>
          </a:p>
          <a:p>
            <a:endParaRPr lang="en-US" b="1" dirty="0"/>
          </a:p>
        </p:txBody>
      </p:sp>
    </p:spTree>
    <p:extLst>
      <p:ext uri="{BB962C8B-B14F-4D97-AF65-F5344CB8AC3E}">
        <p14:creationId xmlns:p14="http://schemas.microsoft.com/office/powerpoint/2010/main" val="2497332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Sex Work</a:t>
            </a:r>
            <a:endParaRPr lang="en-US" dirty="0"/>
          </a:p>
        </p:txBody>
      </p:sp>
      <p:sp>
        <p:nvSpPr>
          <p:cNvPr id="3" name="Content Placeholder 2"/>
          <p:cNvSpPr>
            <a:spLocks noGrp="1"/>
          </p:cNvSpPr>
          <p:nvPr>
            <p:ph idx="1"/>
          </p:nvPr>
        </p:nvSpPr>
        <p:spPr/>
        <p:txBody>
          <a:bodyPr>
            <a:normAutofit/>
          </a:bodyPr>
          <a:lstStyle/>
          <a:p>
            <a:r>
              <a:rPr lang="en-US" b="1" dirty="0" smtClean="0"/>
              <a:t>Sex work is the commercial exchange of a sexual service for money, other benefits like housing, drugs, transportation or other survival needs. </a:t>
            </a:r>
          </a:p>
          <a:p>
            <a:endParaRPr lang="en-US" b="1" dirty="0"/>
          </a:p>
          <a:p>
            <a:r>
              <a:rPr lang="en-US" b="1" dirty="0" smtClean="0"/>
              <a:t>This term is used to define a broad range of transactions and sex workers are not a homogenous group.</a:t>
            </a:r>
          </a:p>
          <a:p>
            <a:pPr marL="0" indent="0">
              <a:buNone/>
            </a:pPr>
            <a:endParaRPr lang="en-US" b="1" dirty="0"/>
          </a:p>
          <a:p>
            <a:r>
              <a:rPr lang="en-US" b="1" dirty="0" smtClean="0"/>
              <a:t>This work is about power and control – see power and control wheel.</a:t>
            </a:r>
            <a:endParaRPr lang="en-US" b="1" dirty="0"/>
          </a:p>
        </p:txBody>
      </p:sp>
    </p:spTree>
    <p:extLst>
      <p:ext uri="{BB962C8B-B14F-4D97-AF65-F5344CB8AC3E}">
        <p14:creationId xmlns:p14="http://schemas.microsoft.com/office/powerpoint/2010/main" val="23748253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sex workers are traumatized</a:t>
            </a:r>
            <a:endParaRPr lang="en-US" dirty="0"/>
          </a:p>
        </p:txBody>
      </p:sp>
      <p:sp>
        <p:nvSpPr>
          <p:cNvPr id="3" name="Content Placeholder 2"/>
          <p:cNvSpPr>
            <a:spLocks noGrp="1"/>
          </p:cNvSpPr>
          <p:nvPr>
            <p:ph idx="1"/>
          </p:nvPr>
        </p:nvSpPr>
        <p:spPr/>
        <p:txBody>
          <a:bodyPr>
            <a:normAutofit lnSpcReduction="10000"/>
          </a:bodyPr>
          <a:lstStyle/>
          <a:p>
            <a:r>
              <a:rPr lang="en-US" sz="1800" b="1" dirty="0" smtClean="0"/>
              <a:t>Threats of harm and actual harm (verbal and physical)</a:t>
            </a:r>
          </a:p>
          <a:p>
            <a:r>
              <a:rPr lang="en-US" sz="1800" b="1" dirty="0" smtClean="0"/>
              <a:t>Sexual harassment</a:t>
            </a:r>
          </a:p>
          <a:p>
            <a:r>
              <a:rPr lang="en-US" sz="1800" b="1" dirty="0" smtClean="0"/>
              <a:t>Financial manipulation (offering to pay more to not use a condom)</a:t>
            </a:r>
          </a:p>
          <a:p>
            <a:r>
              <a:rPr lang="en-US" sz="1800" b="1" dirty="0"/>
              <a:t>Being threatened with a weapon</a:t>
            </a:r>
          </a:p>
          <a:p>
            <a:r>
              <a:rPr lang="en-US" sz="1800" b="1" dirty="0" smtClean="0"/>
              <a:t>Robbery</a:t>
            </a:r>
          </a:p>
          <a:p>
            <a:r>
              <a:rPr lang="en-US" sz="1800" b="1" dirty="0" smtClean="0"/>
              <a:t>Being forced to work even if they feel they are in danger </a:t>
            </a:r>
          </a:p>
          <a:p>
            <a:r>
              <a:rPr lang="en-US" sz="1800" b="1" dirty="0" smtClean="0"/>
              <a:t>Being beaten</a:t>
            </a:r>
          </a:p>
          <a:p>
            <a:r>
              <a:rPr lang="en-US" sz="1800" b="1" dirty="0" smtClean="0"/>
              <a:t>No food </a:t>
            </a:r>
          </a:p>
          <a:p>
            <a:r>
              <a:rPr lang="en-US" sz="1800" b="1" dirty="0" smtClean="0"/>
              <a:t>Being forced to have an abortion</a:t>
            </a:r>
          </a:p>
          <a:p>
            <a:r>
              <a:rPr lang="en-US" sz="1800" b="1" dirty="0" smtClean="0"/>
              <a:t>Emotional isolation</a:t>
            </a:r>
          </a:p>
          <a:p>
            <a:r>
              <a:rPr lang="en-US" sz="1800" b="1" dirty="0" smtClean="0"/>
              <a:t>Sexual violence</a:t>
            </a:r>
          </a:p>
          <a:p>
            <a:r>
              <a:rPr lang="en-US" sz="1800" b="1" dirty="0" smtClean="0"/>
              <a:t>Trafficking (separated from family, friends, and support system)</a:t>
            </a:r>
          </a:p>
          <a:p>
            <a:r>
              <a:rPr lang="en-US" sz="1800" b="1" dirty="0" smtClean="0"/>
              <a:t>Abuse by law enforcement. </a:t>
            </a:r>
            <a:r>
              <a:rPr lang="en-US" sz="1800" b="1" baseline="30000" dirty="0" smtClean="0"/>
              <a:t>4</a:t>
            </a:r>
          </a:p>
          <a:p>
            <a:r>
              <a:rPr lang="en-US" sz="1600" b="1" dirty="0" smtClean="0"/>
              <a:t>Money withheld by pimps and boyfriends – unable to pay for rent, food, clothing and health care. </a:t>
            </a:r>
            <a:endParaRPr lang="en-US" sz="1600" b="1" dirty="0"/>
          </a:p>
        </p:txBody>
      </p:sp>
    </p:spTree>
    <p:extLst>
      <p:ext uri="{BB962C8B-B14F-4D97-AF65-F5344CB8AC3E}">
        <p14:creationId xmlns:p14="http://schemas.microsoft.com/office/powerpoint/2010/main" val="1965218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smtClean="0"/>
              <a:t>Quote from a street sex worker when asked about her health:</a:t>
            </a:r>
          </a:p>
          <a:p>
            <a:r>
              <a:rPr lang="en-US" sz="2000" b="1" i="1" dirty="0" smtClean="0"/>
              <a:t>“I’ve had three broken arms, nose broken twice and I’m partially deaf in one ear. I have a small fragment of bone that floats in my head  and it gives me migraines. I’ve had a fractured skull. My legs ain’t worth shit no more. I have been burned, scarred and cut with a knife. I’ve been beat with guns, and two by fours. There isn’t a place on my body that hasn’t been bruised somehow, someway, big and small.” (Giobbe,1992,p.126)</a:t>
            </a:r>
            <a:endParaRPr lang="en-US" sz="20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4016522"/>
            <a:ext cx="3085131" cy="2003277"/>
          </a:xfrm>
          <a:prstGeom prst="rect">
            <a:avLst/>
          </a:prstGeom>
        </p:spPr>
      </p:pic>
    </p:spTree>
    <p:extLst>
      <p:ext uri="{BB962C8B-B14F-4D97-AF65-F5344CB8AC3E}">
        <p14:creationId xmlns:p14="http://schemas.microsoft.com/office/powerpoint/2010/main" val="14673374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m.OFFICE\AppData\Local\Microsoft\Windows\Temporary Internet Files\Content.IE5\U72FNVT9\MP90038725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9600"/>
            <a:ext cx="3533140" cy="4953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95800" y="2362200"/>
            <a:ext cx="3429000" cy="923330"/>
          </a:xfrm>
          <a:prstGeom prst="rect">
            <a:avLst/>
          </a:prstGeom>
          <a:noFill/>
        </p:spPr>
        <p:txBody>
          <a:bodyPr wrap="square" rtlCol="0">
            <a:spAutoFit/>
          </a:bodyPr>
          <a:lstStyle/>
          <a:p>
            <a:r>
              <a:rPr lang="en-US" dirty="0" smtClean="0"/>
              <a:t>“Everyone has the right to have a future that is not dictated by the past.”          --</a:t>
            </a:r>
            <a:r>
              <a:rPr lang="en-US" sz="1400" dirty="0" smtClean="0"/>
              <a:t>Karen Saakvitne</a:t>
            </a:r>
            <a:endParaRPr lang="en-US" dirty="0"/>
          </a:p>
        </p:txBody>
      </p:sp>
    </p:spTree>
    <p:extLst>
      <p:ext uri="{BB962C8B-B14F-4D97-AF65-F5344CB8AC3E}">
        <p14:creationId xmlns:p14="http://schemas.microsoft.com/office/powerpoint/2010/main" val="3745555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Trauma Informed Services</a:t>
            </a:r>
            <a:endParaRPr lang="en-US" dirty="0"/>
          </a:p>
        </p:txBody>
      </p:sp>
      <p:sp>
        <p:nvSpPr>
          <p:cNvPr id="3" name="Content Placeholder 2"/>
          <p:cNvSpPr>
            <a:spLocks noGrp="1"/>
          </p:cNvSpPr>
          <p:nvPr>
            <p:ph idx="1"/>
          </p:nvPr>
        </p:nvSpPr>
        <p:spPr/>
        <p:txBody>
          <a:bodyPr>
            <a:noAutofit/>
          </a:bodyPr>
          <a:lstStyle/>
          <a:p>
            <a:r>
              <a:rPr lang="en-US" sz="1600" b="1" dirty="0" smtClean="0"/>
              <a:t>The stress of the court room environment may affect the ability of trauma survivors to respond and communicate effectively with court personnel.</a:t>
            </a:r>
            <a:endParaRPr lang="en-US" sz="1600" b="1" dirty="0"/>
          </a:p>
          <a:p>
            <a:r>
              <a:rPr lang="en-US" sz="1600" b="1" dirty="0" smtClean="0"/>
              <a:t>It is </a:t>
            </a:r>
            <a:r>
              <a:rPr lang="en-US" sz="1600" b="1" dirty="0"/>
              <a:t>i</a:t>
            </a:r>
            <a:r>
              <a:rPr lang="en-US" sz="1600" b="1" dirty="0" smtClean="0"/>
              <a:t>mportant to recognize that acknowledging and understanding the impact of trauma on court participants may lead to more successful interactions  and outcomes. </a:t>
            </a:r>
          </a:p>
          <a:p>
            <a:r>
              <a:rPr lang="en-US" sz="1600" b="1" dirty="0" smtClean="0"/>
              <a:t>A trauma informed approach acknowledges the prevalence and impact</a:t>
            </a:r>
          </a:p>
          <a:p>
            <a:pPr marL="0" indent="0">
              <a:buNone/>
            </a:pPr>
            <a:r>
              <a:rPr lang="en-US" sz="1600" b="1" dirty="0" smtClean="0"/>
              <a:t>      of trauma and attempts to create a sense  of safety for all participants. </a:t>
            </a:r>
          </a:p>
          <a:p>
            <a:r>
              <a:rPr lang="en-US" sz="1600" b="1" dirty="0" smtClean="0"/>
              <a:t>Trauma informed interactions begin with good judicial practice, treating individuals with dignity and respect.</a:t>
            </a:r>
          </a:p>
          <a:p>
            <a:r>
              <a:rPr lang="en-US" sz="1600" b="1" dirty="0" smtClean="0"/>
              <a:t>Judges and court personnel  expect the presence of trauma </a:t>
            </a:r>
          </a:p>
          <a:p>
            <a:pPr marL="0" indent="0">
              <a:buNone/>
            </a:pPr>
            <a:r>
              <a:rPr lang="en-US" sz="1600" b="1" dirty="0"/>
              <a:t> </a:t>
            </a:r>
            <a:r>
              <a:rPr lang="en-US" sz="1600" b="1" dirty="0" smtClean="0"/>
              <a:t>     and take care not to duplicate it. </a:t>
            </a:r>
          </a:p>
          <a:p>
            <a:r>
              <a:rPr lang="en-US" sz="1600" b="1" dirty="0" smtClean="0"/>
              <a:t>Take an individualized approach to maximize opportunity</a:t>
            </a:r>
          </a:p>
          <a:p>
            <a:pPr marL="0" indent="0">
              <a:buNone/>
            </a:pPr>
            <a:r>
              <a:rPr lang="en-US" sz="1600" b="1" dirty="0" smtClean="0"/>
              <a:t>       and positive outcomes</a:t>
            </a:r>
          </a:p>
        </p:txBody>
      </p:sp>
      <p:pic>
        <p:nvPicPr>
          <p:cNvPr id="1026" name="Picture 2" descr="C:\Users\Pam.OFFICE\AppData\Local\Microsoft\Windows\Temporary Internet Files\Content.IE5\U72FNVT9\MP90034169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3946021"/>
            <a:ext cx="1535935" cy="2153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787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Interactions are more effective if they do not “trigger” and therefore re-traumatize</a:t>
            </a:r>
            <a:endParaRPr lang="en-US" sz="3200" dirty="0"/>
          </a:p>
        </p:txBody>
      </p:sp>
      <p:sp>
        <p:nvSpPr>
          <p:cNvPr id="3" name="Content Placeholder 2"/>
          <p:cNvSpPr>
            <a:spLocks noGrp="1"/>
          </p:cNvSpPr>
          <p:nvPr>
            <p:ph idx="1"/>
          </p:nvPr>
        </p:nvSpPr>
        <p:spPr>
          <a:xfrm>
            <a:off x="457200" y="1600200"/>
            <a:ext cx="8229600" cy="4876800"/>
          </a:xfrm>
        </p:spPr>
        <p:txBody>
          <a:bodyPr/>
          <a:lstStyle/>
          <a:p>
            <a:r>
              <a:rPr lang="en-US" b="1" dirty="0" smtClean="0"/>
              <a:t>Triggers are events, people, circumstances, sounds, smells, or other environmental factors that “trigger” a trauma response.   They remind someone of a past traumatic experience. </a:t>
            </a:r>
            <a:r>
              <a:rPr lang="en-US" b="1" baseline="30000" dirty="0" smtClean="0"/>
              <a:t>7</a:t>
            </a:r>
          </a:p>
          <a:p>
            <a:r>
              <a:rPr lang="en-US" b="1" dirty="0" smtClean="0"/>
              <a:t>Triggers may include:</a:t>
            </a:r>
          </a:p>
          <a:p>
            <a:pPr lvl="1"/>
            <a:r>
              <a:rPr lang="en-US" b="1" dirty="0" smtClean="0"/>
              <a:t>Strip searches</a:t>
            </a:r>
          </a:p>
          <a:p>
            <a:pPr lvl="1"/>
            <a:r>
              <a:rPr lang="en-US" b="1" dirty="0" smtClean="0"/>
              <a:t>Yelling </a:t>
            </a:r>
          </a:p>
          <a:p>
            <a:pPr lvl="1"/>
            <a:r>
              <a:rPr lang="en-US" b="1" dirty="0" smtClean="0"/>
              <a:t>Cuffing and other restraints</a:t>
            </a:r>
          </a:p>
          <a:p>
            <a:pPr lvl="1"/>
            <a:r>
              <a:rPr lang="en-US" b="1" dirty="0" smtClean="0"/>
              <a:t>Inspecting personal items</a:t>
            </a:r>
          </a:p>
          <a:p>
            <a:pPr lvl="1"/>
            <a:r>
              <a:rPr lang="en-US" b="1" dirty="0" smtClean="0"/>
              <a:t>Jingling keys</a:t>
            </a:r>
          </a:p>
          <a:p>
            <a:pPr lvl="1"/>
            <a:r>
              <a:rPr lang="en-US" b="1" dirty="0" smtClean="0"/>
              <a:t>Standing too close</a:t>
            </a:r>
          </a:p>
          <a:p>
            <a:pPr lvl="1"/>
            <a:r>
              <a:rPr lang="en-US" b="1" dirty="0" smtClean="0"/>
              <a:t>Being isolated in a locked room</a:t>
            </a:r>
          </a:p>
          <a:p>
            <a:pPr lvl="1"/>
            <a:r>
              <a:rPr lang="en-US" b="1" dirty="0" smtClean="0"/>
              <a:t>Remarks that are demeaning or degrading</a:t>
            </a:r>
          </a:p>
          <a:p>
            <a:pPr lvl="1"/>
            <a:r>
              <a:rPr lang="en-US" b="1" dirty="0" smtClean="0"/>
              <a:t>Staring and whispering</a:t>
            </a:r>
          </a:p>
          <a:p>
            <a:endParaRPr lang="en-US" dirty="0"/>
          </a:p>
        </p:txBody>
      </p:sp>
    </p:spTree>
    <p:extLst>
      <p:ext uri="{BB962C8B-B14F-4D97-AF65-F5344CB8AC3E}">
        <p14:creationId xmlns:p14="http://schemas.microsoft.com/office/powerpoint/2010/main" val="25381077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survivor’s narrative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b="1" i="1" dirty="0" smtClean="0"/>
              <a:t>“What the judge did was pretty incredible. He asked me to come forward. It created a sense of privacy. I didn’t have to shout across a really busy courtroom. He really helped me in that simple act of asking me to come closer. I was able to do what I needed to do, and he was able to hear what he needed to hear. I have been in and out of court for a long time – this is judge changed my life with one simple act. “</a:t>
            </a:r>
            <a:r>
              <a:rPr lang="en-US" b="1" i="1" baseline="30000" dirty="0" smtClean="0"/>
              <a:t>7</a:t>
            </a:r>
          </a:p>
          <a:p>
            <a:pPr marL="0" indent="0">
              <a:buNone/>
            </a:pPr>
            <a:r>
              <a:rPr lang="en-US" b="1" i="1" dirty="0"/>
              <a:t>	</a:t>
            </a:r>
            <a:r>
              <a:rPr lang="en-US" b="1" i="1" dirty="0" smtClean="0"/>
              <a:t>					--Anonymous</a:t>
            </a:r>
          </a:p>
          <a:p>
            <a:pPr marL="0" indent="0">
              <a:buNone/>
            </a:pPr>
            <a:endParaRPr lang="en-US" dirty="0"/>
          </a:p>
          <a:p>
            <a:pPr marL="0" indent="0">
              <a:buNone/>
            </a:pPr>
            <a:r>
              <a:rPr lang="en-US" dirty="0" smtClean="0"/>
              <a:t>		</a:t>
            </a:r>
            <a:r>
              <a:rPr lang="en-US" sz="1800" dirty="0" smtClean="0"/>
              <a:t> </a:t>
            </a:r>
            <a:endParaRPr lang="en-US" sz="1200" dirty="0"/>
          </a:p>
        </p:txBody>
      </p:sp>
    </p:spTree>
    <p:extLst>
      <p:ext uri="{BB962C8B-B14F-4D97-AF65-F5344CB8AC3E}">
        <p14:creationId xmlns:p14="http://schemas.microsoft.com/office/powerpoint/2010/main" val="28977385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Counts</a:t>
            </a:r>
            <a:endParaRPr lang="en-US" dirty="0"/>
          </a:p>
        </p:txBody>
      </p:sp>
      <p:sp>
        <p:nvSpPr>
          <p:cNvPr id="3" name="Content Placeholder 2"/>
          <p:cNvSpPr>
            <a:spLocks noGrp="1"/>
          </p:cNvSpPr>
          <p:nvPr>
            <p:ph idx="1"/>
          </p:nvPr>
        </p:nvSpPr>
        <p:spPr/>
        <p:txBody>
          <a:bodyPr>
            <a:normAutofit lnSpcReduction="10000"/>
          </a:bodyPr>
          <a:lstStyle/>
          <a:p>
            <a:r>
              <a:rPr lang="en-US" b="1" dirty="0" smtClean="0"/>
              <a:t>Every interaction is an opportunity for engagement</a:t>
            </a:r>
          </a:p>
          <a:p>
            <a:r>
              <a:rPr lang="en-US" b="1" dirty="0" smtClean="0"/>
              <a:t>For trauma survivors words have a great deal of impact – they can be helpful or devastating</a:t>
            </a:r>
          </a:p>
          <a:p>
            <a:r>
              <a:rPr lang="en-US" b="1" dirty="0" smtClean="0"/>
              <a:t>Trauma plays an important role in how the court participant </a:t>
            </a:r>
            <a:r>
              <a:rPr lang="en-US" b="1" dirty="0" smtClean="0">
                <a:solidFill>
                  <a:srgbClr val="FF0000"/>
                </a:solidFill>
              </a:rPr>
              <a:t>perceives</a:t>
            </a:r>
            <a:r>
              <a:rPr lang="en-US" b="1" dirty="0" smtClean="0"/>
              <a:t> what the judge or court personnel have said.</a:t>
            </a:r>
          </a:p>
          <a:p>
            <a:r>
              <a:rPr lang="en-US" b="1" dirty="0" smtClean="0"/>
              <a:t>It helps to repeat what you have stated to check for understanding. </a:t>
            </a:r>
            <a:r>
              <a:rPr lang="en-US" b="1" dirty="0" smtClean="0">
                <a:solidFill>
                  <a:srgbClr val="FF0000"/>
                </a:solidFill>
              </a:rPr>
              <a:t>There is a way to do this without being condescending.</a:t>
            </a:r>
          </a:p>
          <a:p>
            <a:r>
              <a:rPr lang="en-US" b="1" dirty="0" smtClean="0"/>
              <a:t>The court room environment can be intimidating even for individuals who have not been traumatized.</a:t>
            </a:r>
            <a:endParaRPr lang="en-US" b="1" dirty="0"/>
          </a:p>
        </p:txBody>
      </p:sp>
    </p:spTree>
    <p:extLst>
      <p:ext uri="{BB962C8B-B14F-4D97-AF65-F5344CB8AC3E}">
        <p14:creationId xmlns:p14="http://schemas.microsoft.com/office/powerpoint/2010/main" val="20794030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2444892"/>
              </p:ext>
            </p:extLst>
          </p:nvPr>
        </p:nvGraphicFramePr>
        <p:xfrm>
          <a:off x="381000" y="990600"/>
          <a:ext cx="8382000" cy="4719828"/>
        </p:xfrm>
        <a:graphic>
          <a:graphicData uri="http://schemas.openxmlformats.org/drawingml/2006/table">
            <a:tbl>
              <a:tblPr firstRow="1" bandRow="1">
                <a:tableStyleId>{5C22544A-7EE6-4342-B048-85BDC9FD1C3A}</a:tableStyleId>
              </a:tblPr>
              <a:tblGrid>
                <a:gridCol w="2794000"/>
                <a:gridCol w="2794000"/>
                <a:gridCol w="2794000"/>
              </a:tblGrid>
              <a:tr h="624840">
                <a:tc>
                  <a:txBody>
                    <a:bodyPr/>
                    <a:lstStyle/>
                    <a:p>
                      <a:pPr marL="0" marR="0">
                        <a:lnSpc>
                          <a:spcPct val="115000"/>
                        </a:lnSpc>
                        <a:spcBef>
                          <a:spcPts val="0"/>
                        </a:spcBef>
                        <a:spcAft>
                          <a:spcPts val="0"/>
                        </a:spcAft>
                      </a:pPr>
                      <a:r>
                        <a:rPr lang="en-US" sz="1100" dirty="0">
                          <a:effectLst/>
                          <a:latin typeface="Calibri"/>
                          <a:ea typeface="Calibri"/>
                          <a:cs typeface="Times New Roman"/>
                        </a:rPr>
                        <a:t>Courtroom experience</a:t>
                      </a:r>
                    </a:p>
                  </a:txBody>
                  <a:tcPr marL="68580" marR="68580" marT="0" marB="0"/>
                </a:tc>
                <a:tc>
                  <a:txBody>
                    <a:bodyPr/>
                    <a:lstStyle/>
                    <a:p>
                      <a:pPr marL="0" marR="0">
                        <a:lnSpc>
                          <a:spcPct val="115000"/>
                        </a:lnSpc>
                        <a:spcBef>
                          <a:spcPts val="0"/>
                        </a:spcBef>
                        <a:spcAft>
                          <a:spcPts val="0"/>
                        </a:spcAft>
                      </a:pPr>
                      <a:r>
                        <a:rPr lang="en-US" sz="1100" dirty="0">
                          <a:effectLst/>
                          <a:latin typeface="Calibri"/>
                          <a:ea typeface="Calibri"/>
                          <a:cs typeface="Times New Roman"/>
                        </a:rPr>
                        <a:t>Reaction of Trauma Survivor</a:t>
                      </a:r>
                    </a:p>
                  </a:txBody>
                  <a:tcPr marL="68580" marR="68580" marT="0" marB="0"/>
                </a:tc>
                <a:tc>
                  <a:txBody>
                    <a:bodyPr/>
                    <a:lstStyle/>
                    <a:p>
                      <a:pPr marL="0" marR="0">
                        <a:lnSpc>
                          <a:spcPct val="115000"/>
                        </a:lnSpc>
                        <a:spcBef>
                          <a:spcPts val="0"/>
                        </a:spcBef>
                        <a:spcAft>
                          <a:spcPts val="0"/>
                        </a:spcAft>
                      </a:pPr>
                      <a:r>
                        <a:rPr lang="en-US" sz="1100" dirty="0">
                          <a:effectLst/>
                          <a:latin typeface="Calibri"/>
                          <a:ea typeface="Calibri"/>
                          <a:cs typeface="Times New Roman"/>
                        </a:rPr>
                        <a:t>Trauma Informed Approach</a:t>
                      </a:r>
                    </a:p>
                  </a:txBody>
                  <a:tcPr marL="68580" marR="68580" marT="0" marB="0"/>
                </a:tc>
              </a:tr>
              <a:tr h="624840">
                <a:tc>
                  <a:txBody>
                    <a:bodyPr/>
                    <a:lstStyle/>
                    <a:p>
                      <a:pPr marL="0" marR="0">
                        <a:lnSpc>
                          <a:spcPct val="115000"/>
                        </a:lnSpc>
                        <a:spcBef>
                          <a:spcPts val="0"/>
                        </a:spcBef>
                        <a:spcAft>
                          <a:spcPts val="0"/>
                        </a:spcAft>
                      </a:pPr>
                      <a:r>
                        <a:rPr lang="en-US" sz="1100" b="1" dirty="0">
                          <a:effectLst/>
                          <a:latin typeface="Calibri"/>
                          <a:ea typeface="Calibri"/>
                          <a:cs typeface="Times New Roman"/>
                        </a:rPr>
                        <a:t>A court officer handcuffs a court participant without warning </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Anxiety about being restrained, doesn’t know what will happen next</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Tell the individual that you intend to handcuff them and inform about what will happen next. </a:t>
                      </a:r>
                    </a:p>
                    <a:p>
                      <a:pPr marL="0" marR="0">
                        <a:lnSpc>
                          <a:spcPct val="115000"/>
                        </a:lnSpc>
                        <a:spcBef>
                          <a:spcPts val="0"/>
                        </a:spcBef>
                        <a:spcAft>
                          <a:spcPts val="0"/>
                        </a:spcAft>
                      </a:pPr>
                      <a:r>
                        <a:rPr lang="en-US" sz="1100" b="1" dirty="0">
                          <a:effectLst/>
                          <a:latin typeface="Calibri"/>
                          <a:ea typeface="Calibri"/>
                          <a:cs typeface="Times New Roman"/>
                        </a:rPr>
                        <a:t>Explain what will happen and when</a:t>
                      </a:r>
                    </a:p>
                    <a:p>
                      <a:pPr marL="0" marR="0">
                        <a:lnSpc>
                          <a:spcPct val="115000"/>
                        </a:lnSpc>
                        <a:spcBef>
                          <a:spcPts val="0"/>
                        </a:spcBef>
                        <a:spcAft>
                          <a:spcPts val="0"/>
                        </a:spcAft>
                      </a:pPr>
                      <a:r>
                        <a:rPr lang="en-US" sz="1100" b="1" dirty="0" smtClean="0">
                          <a:effectLst/>
                          <a:latin typeface="Calibri"/>
                          <a:ea typeface="Calibri"/>
                          <a:cs typeface="Times New Roman"/>
                        </a:rPr>
                        <a:t>(“the </a:t>
                      </a:r>
                      <a:r>
                        <a:rPr lang="en-US" sz="1100" b="1" dirty="0">
                          <a:effectLst/>
                          <a:latin typeface="Calibri"/>
                          <a:ea typeface="Calibri"/>
                          <a:cs typeface="Times New Roman"/>
                        </a:rPr>
                        <a:t>court officer will handcuff you </a:t>
                      </a:r>
                      <a:r>
                        <a:rPr lang="en-US" sz="1100" b="1" dirty="0" smtClean="0">
                          <a:effectLst/>
                          <a:latin typeface="Calibri"/>
                          <a:ea typeface="Calibri"/>
                          <a:cs typeface="Times New Roman"/>
                        </a:rPr>
                        <a:t>now”)</a:t>
                      </a:r>
                      <a:endParaRPr lang="en-US" sz="1100" b="1" dirty="0">
                        <a:effectLst/>
                        <a:latin typeface="Calibri"/>
                        <a:ea typeface="Calibri"/>
                        <a:cs typeface="Times New Roman"/>
                      </a:endParaRPr>
                    </a:p>
                  </a:txBody>
                  <a:tcPr marL="68580" marR="68580" marT="0" marB="0"/>
                </a:tc>
              </a:tr>
              <a:tr h="624840">
                <a:tc>
                  <a:txBody>
                    <a:bodyPr/>
                    <a:lstStyle/>
                    <a:p>
                      <a:pPr marL="0" marR="0">
                        <a:lnSpc>
                          <a:spcPct val="115000"/>
                        </a:lnSpc>
                        <a:spcBef>
                          <a:spcPts val="0"/>
                        </a:spcBef>
                        <a:spcAft>
                          <a:spcPts val="0"/>
                        </a:spcAft>
                      </a:pPr>
                      <a:r>
                        <a:rPr lang="en-US" sz="1100" b="1" dirty="0">
                          <a:effectLst/>
                          <a:latin typeface="Calibri"/>
                          <a:ea typeface="Calibri"/>
                          <a:cs typeface="Times New Roman"/>
                        </a:rPr>
                        <a:t>Individuals who are agitated and frightened are required to wait long periods of time before seeing the judge</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Increased agitation and anxiety, acting out</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To the greatest extent possible </a:t>
                      </a:r>
                      <a:r>
                        <a:rPr lang="en-US" sz="1100" b="1" dirty="0" smtClean="0">
                          <a:effectLst/>
                          <a:latin typeface="Calibri"/>
                          <a:ea typeface="Calibri"/>
                          <a:cs typeface="Times New Roman"/>
                        </a:rPr>
                        <a:t>prioritize </a:t>
                      </a:r>
                      <a:r>
                        <a:rPr lang="en-US" sz="1100" b="1" dirty="0">
                          <a:effectLst/>
                          <a:latin typeface="Calibri"/>
                          <a:ea typeface="Calibri"/>
                          <a:cs typeface="Times New Roman"/>
                        </a:rPr>
                        <a:t>who is appearing before you and when. Those who are the most agitated and fearful will have the hardest time waiting and more likely to act out</a:t>
                      </a:r>
                    </a:p>
                  </a:txBody>
                  <a:tcPr marL="68580" marR="68580" marT="0" marB="0"/>
                </a:tc>
              </a:tr>
              <a:tr h="624840">
                <a:tc>
                  <a:txBody>
                    <a:bodyPr/>
                    <a:lstStyle/>
                    <a:p>
                      <a:pPr marL="0" marR="0">
                        <a:lnSpc>
                          <a:spcPct val="115000"/>
                        </a:lnSpc>
                        <a:spcBef>
                          <a:spcPts val="0"/>
                        </a:spcBef>
                        <a:spcAft>
                          <a:spcPts val="0"/>
                        </a:spcAft>
                      </a:pPr>
                      <a:r>
                        <a:rPr lang="en-US" sz="1100" b="1" dirty="0">
                          <a:effectLst/>
                          <a:latin typeface="Calibri"/>
                          <a:ea typeface="Calibri"/>
                          <a:cs typeface="Times New Roman"/>
                        </a:rPr>
                        <a:t>A judge conducts a sidebar conversation with an attorney</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Suspicion and feelings of betrayal</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Tell the participant what is happening and why. “We have to discuss some issues related to your case. We just need a minute on the side.”</a:t>
                      </a:r>
                    </a:p>
                  </a:txBody>
                  <a:tcPr marL="68580" marR="68580" marT="0" marB="0"/>
                </a:tc>
              </a:tr>
              <a:tr h="624840">
                <a:tc>
                  <a:txBody>
                    <a:bodyPr/>
                    <a:lstStyle/>
                    <a:p>
                      <a:pPr marL="0" marR="0">
                        <a:lnSpc>
                          <a:spcPct val="115000"/>
                        </a:lnSpc>
                        <a:spcBef>
                          <a:spcPts val="0"/>
                        </a:spcBef>
                        <a:spcAft>
                          <a:spcPts val="0"/>
                        </a:spcAft>
                      </a:pPr>
                      <a:r>
                        <a:rPr lang="en-US" sz="1100" b="1" dirty="0">
                          <a:effectLst/>
                          <a:latin typeface="Calibri"/>
                          <a:ea typeface="Calibri"/>
                          <a:cs typeface="Times New Roman"/>
                        </a:rPr>
                        <a:t>A participant enters a plea that does not appear to be consistent with the evidence, his or her own description of the event or his or her own best interests</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Memory impairment, confusion about courtroom procedures, inability to process implications of the plea</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Adjourn to allow time for courtroom team to discuss whether and how to accept the plea</a:t>
                      </a:r>
                    </a:p>
                  </a:txBody>
                  <a:tcPr marL="68580" marR="68580" marT="0" marB="0"/>
                </a:tc>
              </a:tr>
              <a:tr h="624840">
                <a:tc>
                  <a:txBody>
                    <a:bodyPr/>
                    <a:lstStyle/>
                    <a:p>
                      <a:pPr marL="0" marR="0">
                        <a:lnSpc>
                          <a:spcPct val="115000"/>
                        </a:lnSpc>
                        <a:spcBef>
                          <a:spcPts val="0"/>
                        </a:spcBef>
                        <a:spcAft>
                          <a:spcPts val="0"/>
                        </a:spcAft>
                      </a:pPr>
                      <a:r>
                        <a:rPr lang="en-US" sz="1100" b="1" dirty="0">
                          <a:effectLst/>
                          <a:latin typeface="Calibri"/>
                          <a:ea typeface="Calibri"/>
                          <a:cs typeface="Times New Roman"/>
                        </a:rPr>
                        <a:t>“oh – you’re here again”</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 I’m hopeless. Why should I care if I go to jail or not. They expect me to be here anyway</a:t>
                      </a:r>
                    </a:p>
                  </a:txBody>
                  <a:tcPr marL="68580" marR="68580" marT="0" marB="0"/>
                </a:tc>
                <a:tc>
                  <a:txBody>
                    <a:bodyPr/>
                    <a:lstStyle/>
                    <a:p>
                      <a:pPr marL="0" marR="0">
                        <a:lnSpc>
                          <a:spcPct val="115000"/>
                        </a:lnSpc>
                        <a:spcBef>
                          <a:spcPts val="0"/>
                        </a:spcBef>
                        <a:spcAft>
                          <a:spcPts val="0"/>
                        </a:spcAft>
                      </a:pPr>
                      <a:r>
                        <a:rPr lang="en-US" sz="1100" b="1" dirty="0">
                          <a:effectLst/>
                          <a:latin typeface="Calibri"/>
                          <a:ea typeface="Calibri"/>
                          <a:cs typeface="Times New Roman"/>
                        </a:rPr>
                        <a:t>Maybe what we’ve been doing isn’t the best way to support you. </a:t>
                      </a:r>
                    </a:p>
                  </a:txBody>
                  <a:tcPr marL="68580" marR="68580" marT="0" marB="0"/>
                </a:tc>
              </a:tr>
            </a:tbl>
          </a:graphicData>
        </a:graphic>
      </p:graphicFrame>
    </p:spTree>
    <p:extLst>
      <p:ext uri="{BB962C8B-B14F-4D97-AF65-F5344CB8AC3E}">
        <p14:creationId xmlns:p14="http://schemas.microsoft.com/office/powerpoint/2010/main" val="37075800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Transformation at every level</a:t>
            </a:r>
            <a:endParaRPr lang="en-US" sz="4400" dirty="0"/>
          </a:p>
        </p:txBody>
      </p:sp>
      <p:sp>
        <p:nvSpPr>
          <p:cNvPr id="3" name="Content Placeholder 2"/>
          <p:cNvSpPr>
            <a:spLocks noGrp="1"/>
          </p:cNvSpPr>
          <p:nvPr>
            <p:ph idx="1"/>
          </p:nvPr>
        </p:nvSpPr>
        <p:spPr>
          <a:xfrm>
            <a:off x="419100" y="1600200"/>
            <a:ext cx="8229600" cy="4525963"/>
          </a:xfrm>
        </p:spPr>
        <p:txBody>
          <a:bodyPr/>
          <a:lstStyle/>
          <a:p>
            <a:endParaRPr lang="en-US" dirty="0"/>
          </a:p>
          <a:p>
            <a:pPr marL="0" indent="0">
              <a:buNone/>
            </a:pPr>
            <a:endParaRPr lang="en-US" dirty="0"/>
          </a:p>
        </p:txBody>
      </p:sp>
      <p:sp>
        <p:nvSpPr>
          <p:cNvPr id="4" name="Oval 3"/>
          <p:cNvSpPr/>
          <p:nvPr/>
        </p:nvSpPr>
        <p:spPr>
          <a:xfrm>
            <a:off x="2590800" y="1752600"/>
            <a:ext cx="3886200" cy="3733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3276600" y="3124200"/>
            <a:ext cx="2514600" cy="237001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886200" y="4267200"/>
            <a:ext cx="12954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657600" y="2133600"/>
            <a:ext cx="1828800" cy="369332"/>
          </a:xfrm>
          <a:prstGeom prst="rect">
            <a:avLst/>
          </a:prstGeom>
          <a:noFill/>
        </p:spPr>
        <p:txBody>
          <a:bodyPr wrap="square" rtlCol="0">
            <a:spAutoFit/>
          </a:bodyPr>
          <a:lstStyle/>
          <a:p>
            <a:pPr algn="ctr"/>
            <a:r>
              <a:rPr lang="en-US" dirty="0" smtClean="0"/>
              <a:t>System</a:t>
            </a:r>
            <a:endParaRPr lang="en-US" dirty="0"/>
          </a:p>
        </p:txBody>
      </p:sp>
      <p:sp>
        <p:nvSpPr>
          <p:cNvPr id="9" name="TextBox 8"/>
          <p:cNvSpPr txBox="1"/>
          <p:nvPr/>
        </p:nvSpPr>
        <p:spPr>
          <a:xfrm>
            <a:off x="3619500" y="3619500"/>
            <a:ext cx="1828800" cy="369332"/>
          </a:xfrm>
          <a:prstGeom prst="rect">
            <a:avLst/>
          </a:prstGeom>
          <a:noFill/>
        </p:spPr>
        <p:txBody>
          <a:bodyPr wrap="square" rtlCol="0">
            <a:spAutoFit/>
          </a:bodyPr>
          <a:lstStyle/>
          <a:p>
            <a:pPr algn="ctr"/>
            <a:r>
              <a:rPr lang="en-US" dirty="0" smtClean="0"/>
              <a:t>Agency</a:t>
            </a:r>
            <a:endParaRPr lang="en-US" dirty="0"/>
          </a:p>
        </p:txBody>
      </p:sp>
      <p:sp>
        <p:nvSpPr>
          <p:cNvPr id="10" name="TextBox 9"/>
          <p:cNvSpPr txBox="1"/>
          <p:nvPr/>
        </p:nvSpPr>
        <p:spPr>
          <a:xfrm>
            <a:off x="3624385" y="4507468"/>
            <a:ext cx="1828800" cy="369332"/>
          </a:xfrm>
          <a:prstGeom prst="rect">
            <a:avLst/>
          </a:prstGeom>
          <a:noFill/>
        </p:spPr>
        <p:txBody>
          <a:bodyPr wrap="square" rtlCol="0">
            <a:spAutoFit/>
          </a:bodyPr>
          <a:lstStyle/>
          <a:p>
            <a:pPr algn="ctr"/>
            <a:r>
              <a:rPr lang="en-US" dirty="0" smtClean="0"/>
              <a:t>You</a:t>
            </a:r>
            <a:endParaRPr lang="en-US" dirty="0"/>
          </a:p>
        </p:txBody>
      </p:sp>
    </p:spTree>
    <p:extLst>
      <p:ext uri="{BB962C8B-B14F-4D97-AF65-F5344CB8AC3E}">
        <p14:creationId xmlns:p14="http://schemas.microsoft.com/office/powerpoint/2010/main" val="1848608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Requirements for Creating Trauma-Informed Services and Setting</a:t>
            </a:r>
            <a:endParaRPr lang="en-US" sz="4000" dirty="0"/>
          </a:p>
        </p:txBody>
      </p:sp>
      <p:sp>
        <p:nvSpPr>
          <p:cNvPr id="3" name="Content Placeholder 2"/>
          <p:cNvSpPr>
            <a:spLocks noGrp="1"/>
          </p:cNvSpPr>
          <p:nvPr>
            <p:ph idx="1"/>
          </p:nvPr>
        </p:nvSpPr>
        <p:spPr/>
        <p:txBody>
          <a:bodyPr/>
          <a:lstStyle/>
          <a:p>
            <a:r>
              <a:rPr lang="en-US" b="1" dirty="0" smtClean="0"/>
              <a:t>Administrative (court) commitment to change</a:t>
            </a:r>
          </a:p>
          <a:p>
            <a:r>
              <a:rPr lang="en-US" b="1" dirty="0" smtClean="0"/>
              <a:t>Training and education</a:t>
            </a:r>
          </a:p>
          <a:p>
            <a:r>
              <a:rPr lang="en-US" b="1" dirty="0" smtClean="0"/>
              <a:t>Hiring practices</a:t>
            </a:r>
          </a:p>
          <a:p>
            <a:r>
              <a:rPr lang="en-US" b="1" dirty="0" smtClean="0"/>
              <a:t>Review of policies and procedures</a:t>
            </a:r>
          </a:p>
          <a:p>
            <a:r>
              <a:rPr lang="en-US" b="1" dirty="0" smtClean="0"/>
              <a:t>Survivor (court participant) input</a:t>
            </a:r>
          </a:p>
          <a:p>
            <a:r>
              <a:rPr lang="en-US" b="1" dirty="0" smtClean="0"/>
              <a:t>Cultural competency</a:t>
            </a:r>
          </a:p>
          <a:p>
            <a:pPr lvl="1"/>
            <a:r>
              <a:rPr lang="en-US" b="1" dirty="0" smtClean="0"/>
              <a:t>Gay</a:t>
            </a:r>
          </a:p>
          <a:p>
            <a:pPr lvl="1"/>
            <a:r>
              <a:rPr lang="en-US" b="1" dirty="0" smtClean="0"/>
              <a:t>Lesbian</a:t>
            </a:r>
          </a:p>
          <a:p>
            <a:pPr lvl="1"/>
            <a:r>
              <a:rPr lang="en-US" b="1" dirty="0" smtClean="0"/>
              <a:t>Transgender</a:t>
            </a:r>
          </a:p>
          <a:p>
            <a:pPr lvl="1"/>
            <a:r>
              <a:rPr lang="en-US" b="1" dirty="0" smtClean="0"/>
              <a:t>Other minorities</a:t>
            </a:r>
            <a:endParaRPr lang="en-US" b="1" dirty="0"/>
          </a:p>
        </p:txBody>
      </p:sp>
    </p:spTree>
    <p:extLst>
      <p:ext uri="{BB962C8B-B14F-4D97-AF65-F5344CB8AC3E}">
        <p14:creationId xmlns:p14="http://schemas.microsoft.com/office/powerpoint/2010/main" val="1581363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considered a sex worker?</a:t>
            </a:r>
            <a:endParaRPr lang="en-US" dirty="0"/>
          </a:p>
        </p:txBody>
      </p:sp>
      <p:sp>
        <p:nvSpPr>
          <p:cNvPr id="3" name="Content Placeholder 2"/>
          <p:cNvSpPr>
            <a:spLocks noGrp="1"/>
          </p:cNvSpPr>
          <p:nvPr>
            <p:ph idx="1"/>
          </p:nvPr>
        </p:nvSpPr>
        <p:spPr/>
        <p:txBody>
          <a:bodyPr/>
          <a:lstStyle/>
          <a:p>
            <a:r>
              <a:rPr lang="en-US" b="1" dirty="0" smtClean="0"/>
              <a:t>Types of workers: escorts, exotic dancers, dominatrices, phone sex operators, sensual massage professional, actors in adult films, etc.</a:t>
            </a:r>
          </a:p>
          <a:p>
            <a:r>
              <a:rPr lang="en-US" b="1" dirty="0" smtClean="0"/>
              <a:t>Types of work environments: Indoors, Outdoors, Agency or Independent</a:t>
            </a:r>
          </a:p>
          <a:p>
            <a:r>
              <a:rPr lang="en-US" b="1" dirty="0" smtClean="0"/>
              <a:t>The sex trade is large and complex</a:t>
            </a:r>
          </a:p>
          <a:p>
            <a:pPr lvl="1"/>
            <a:r>
              <a:rPr lang="en-US" b="1" dirty="0" smtClean="0"/>
              <a:t>Many levels</a:t>
            </a:r>
          </a:p>
          <a:p>
            <a:pPr lvl="1"/>
            <a:r>
              <a:rPr lang="en-US" b="1" dirty="0" smtClean="0"/>
              <a:t>Can work independently or with a manager/ agency</a:t>
            </a:r>
          </a:p>
          <a:p>
            <a:r>
              <a:rPr lang="en-US" b="1" dirty="0" smtClean="0"/>
              <a:t>Legality</a:t>
            </a:r>
          </a:p>
          <a:p>
            <a:pPr lvl="1"/>
            <a:r>
              <a:rPr lang="en-US" b="1" dirty="0" smtClean="0"/>
              <a:t>Varying levels of legality</a:t>
            </a:r>
          </a:p>
          <a:p>
            <a:pPr lvl="1"/>
            <a:r>
              <a:rPr lang="en-US" b="1" dirty="0" smtClean="0"/>
              <a:t>Different types of workers experience different challenges</a:t>
            </a:r>
          </a:p>
        </p:txBody>
      </p:sp>
    </p:spTree>
    <p:extLst>
      <p:ext uri="{BB962C8B-B14F-4D97-AF65-F5344CB8AC3E}">
        <p14:creationId xmlns:p14="http://schemas.microsoft.com/office/powerpoint/2010/main" val="24531307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Ensuring Cultural Competency</a:t>
            </a:r>
            <a:endParaRPr lang="en-US" dirty="0"/>
          </a:p>
        </p:txBody>
      </p:sp>
      <p:sp>
        <p:nvSpPr>
          <p:cNvPr id="3" name="Content Placeholder 2"/>
          <p:cNvSpPr>
            <a:spLocks noGrp="1"/>
          </p:cNvSpPr>
          <p:nvPr>
            <p:ph idx="1"/>
          </p:nvPr>
        </p:nvSpPr>
        <p:spPr>
          <a:xfrm>
            <a:off x="457200" y="2286000"/>
            <a:ext cx="8229600" cy="3001963"/>
          </a:xfrm>
        </p:spPr>
        <p:txBody>
          <a:bodyPr/>
          <a:lstStyle/>
          <a:p>
            <a:pPr marL="0" indent="0">
              <a:buNone/>
            </a:pPr>
            <a:r>
              <a:rPr lang="en-US" b="1" dirty="0" smtClean="0"/>
              <a:t>“The capacity to function effectively as an individual and an organization within the context of the cultural beliefs, behaviors, and needs presented by survivors and their </a:t>
            </a:r>
            <a:r>
              <a:rPr lang="en-US" b="1" dirty="0" smtClean="0"/>
              <a:t>communities”</a:t>
            </a:r>
            <a:endParaRPr lang="en-US" b="1" dirty="0"/>
          </a:p>
        </p:txBody>
      </p:sp>
      <p:pic>
        <p:nvPicPr>
          <p:cNvPr id="12291" name="Picture 3" descr="C:\Users\Pam\AppData\Local\Microsoft\Windows\Temporary Internet Files\Content.IE5\FRTXABTQ\MC900391806[1].wmf"/>
          <p:cNvPicPr>
            <a:picLocks noChangeAspect="1" noChangeArrowheads="1"/>
          </p:cNvPicPr>
          <p:nvPr/>
        </p:nvPicPr>
        <p:blipFill>
          <a:blip r:embed="rId2" cstate="print"/>
          <a:srcRect/>
          <a:stretch>
            <a:fillRect/>
          </a:stretch>
        </p:blipFill>
        <p:spPr bwMode="auto">
          <a:xfrm>
            <a:off x="5791200" y="4114800"/>
            <a:ext cx="2028139" cy="1837944"/>
          </a:xfrm>
          <a:prstGeom prst="rect">
            <a:avLst/>
          </a:prstGeom>
          <a:noFill/>
        </p:spPr>
      </p:pic>
      <p:pic>
        <p:nvPicPr>
          <p:cNvPr id="12293" name="Picture 5" descr="http://www.uiowa.edu/~eodccdiv/images/OISS.jpg"/>
          <p:cNvPicPr>
            <a:picLocks noChangeAspect="1" noChangeArrowheads="1"/>
          </p:cNvPicPr>
          <p:nvPr/>
        </p:nvPicPr>
        <p:blipFill>
          <a:blip r:embed="rId3" cstate="print"/>
          <a:srcRect/>
          <a:stretch>
            <a:fillRect/>
          </a:stretch>
        </p:blipFill>
        <p:spPr bwMode="auto">
          <a:xfrm>
            <a:off x="1524000" y="4267200"/>
            <a:ext cx="2743200" cy="1988821"/>
          </a:xfrm>
          <a:prstGeom prst="rect">
            <a:avLst/>
          </a:prstGeom>
          <a:noFill/>
        </p:spPr>
      </p:pic>
    </p:spTree>
    <p:extLst>
      <p:ext uri="{BB962C8B-B14F-4D97-AF65-F5344CB8AC3E}">
        <p14:creationId xmlns:p14="http://schemas.microsoft.com/office/powerpoint/2010/main" val="16702607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b="1" dirty="0" smtClean="0"/>
              <a:t>Ensuring cultural competence includes having the knowledge and skills to work within the client’s culture, understanding how one’s own cultural background and the court influences interactions with court participants.</a:t>
            </a:r>
          </a:p>
          <a:p>
            <a:r>
              <a:rPr lang="en-US" b="1" dirty="0" smtClean="0"/>
              <a:t>Understanding takes place within a person’s cultural context and support network, and different cultural groups may have unique resources to assist court participants.</a:t>
            </a:r>
          </a:p>
          <a:p>
            <a:r>
              <a:rPr lang="en-US" b="1" dirty="0" smtClean="0"/>
              <a:t>It is often helpful, to ask questions, be open, and try to understand a person’s experience and response through the lens of his/her own cultural context.</a:t>
            </a:r>
            <a:endParaRPr lang="en-US" b="1" dirty="0"/>
          </a:p>
        </p:txBody>
      </p:sp>
    </p:spTree>
    <p:extLst>
      <p:ext uri="{BB962C8B-B14F-4D97-AF65-F5344CB8AC3E}">
        <p14:creationId xmlns:p14="http://schemas.microsoft.com/office/powerpoint/2010/main" val="24429346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Trans and a Sex Worker</a:t>
            </a:r>
            <a:endParaRPr lang="en-US" dirty="0"/>
          </a:p>
        </p:txBody>
      </p:sp>
      <p:sp>
        <p:nvSpPr>
          <p:cNvPr id="3" name="Content Placeholder 2"/>
          <p:cNvSpPr>
            <a:spLocks noGrp="1"/>
          </p:cNvSpPr>
          <p:nvPr>
            <p:ph idx="1"/>
          </p:nvPr>
        </p:nvSpPr>
        <p:spPr/>
        <p:txBody>
          <a:bodyPr/>
          <a:lstStyle/>
          <a:p>
            <a:r>
              <a:rPr lang="en-US" b="1" dirty="0" smtClean="0"/>
              <a:t>You are probably more subject to systemic discrimination and violence</a:t>
            </a:r>
            <a:r>
              <a:rPr lang="en-US" dirty="0" smtClean="0"/>
              <a:t> </a:t>
            </a:r>
            <a:r>
              <a:rPr lang="en-US" b="1" dirty="0" smtClean="0">
                <a:solidFill>
                  <a:srgbClr val="FF0000"/>
                </a:solidFill>
              </a:rPr>
              <a:t>EVERYDAY!</a:t>
            </a:r>
          </a:p>
          <a:p>
            <a:r>
              <a:rPr lang="en-US" b="1" dirty="0" smtClean="0"/>
              <a:t>You may experience:	</a:t>
            </a:r>
          </a:p>
          <a:p>
            <a:pPr lvl="1"/>
            <a:r>
              <a:rPr lang="en-US" b="1" dirty="0" smtClean="0"/>
              <a:t>Job discrimination</a:t>
            </a:r>
          </a:p>
          <a:p>
            <a:pPr lvl="1"/>
            <a:r>
              <a:rPr lang="en-US" b="1" dirty="0" smtClean="0"/>
              <a:t>Unstable, unsafe housing</a:t>
            </a:r>
          </a:p>
          <a:p>
            <a:pPr lvl="1"/>
            <a:r>
              <a:rPr lang="en-US" b="1" dirty="0" smtClean="0"/>
              <a:t>Homelessness</a:t>
            </a:r>
          </a:p>
          <a:p>
            <a:pPr lvl="1"/>
            <a:r>
              <a:rPr lang="en-US" b="1" dirty="0" smtClean="0"/>
              <a:t>Unemployment (or the threat of it if you are “found out”)</a:t>
            </a:r>
          </a:p>
          <a:p>
            <a:pPr lvl="1"/>
            <a:r>
              <a:rPr lang="en-US" b="1" dirty="0" smtClean="0"/>
              <a:t>Barriers to health care, education, legal remedy, and social services</a:t>
            </a:r>
          </a:p>
          <a:p>
            <a:pPr lvl="1"/>
            <a:endParaRPr lang="en-US" b="1" dirty="0" smtClean="0">
              <a:solidFill>
                <a:schemeClr val="bg1">
                  <a:lumMod val="65000"/>
                </a:schemeClr>
              </a:solidFill>
            </a:endParaRPr>
          </a:p>
          <a:p>
            <a:pPr lvl="1"/>
            <a:endParaRPr lang="en-US" b="1" dirty="0" smtClean="0">
              <a:solidFill>
                <a:srgbClr val="FF0000"/>
              </a:solidFill>
            </a:endParaRPr>
          </a:p>
          <a:p>
            <a:pPr lvl="1" algn="ctr">
              <a:buNone/>
            </a:pPr>
            <a:r>
              <a:rPr lang="en-US" sz="2800" b="1" dirty="0" smtClean="0">
                <a:solidFill>
                  <a:srgbClr val="FF0000"/>
                </a:solidFill>
              </a:rPr>
              <a:t>Primarily due to </a:t>
            </a:r>
            <a:r>
              <a:rPr lang="en-US" sz="2800" b="1" dirty="0" err="1" smtClean="0">
                <a:solidFill>
                  <a:srgbClr val="FF0000"/>
                </a:solidFill>
              </a:rPr>
              <a:t>Transphobia</a:t>
            </a:r>
            <a:r>
              <a:rPr lang="en-US" sz="2800" b="1" dirty="0" smtClean="0">
                <a:solidFill>
                  <a:srgbClr val="FF0000"/>
                </a:solidFill>
              </a:rPr>
              <a:t>. </a:t>
            </a:r>
            <a:r>
              <a:rPr lang="en-US" sz="2800" b="1" baseline="30000" dirty="0" smtClean="0">
                <a:solidFill>
                  <a:srgbClr val="FF0000"/>
                </a:solidFill>
              </a:rPr>
              <a:t>10</a:t>
            </a:r>
            <a:endParaRPr lang="en-US" sz="2800" b="1" baseline="30000"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lstStyle/>
          <a:p>
            <a:pPr algn="ctr">
              <a:buNone/>
            </a:pPr>
            <a:r>
              <a:rPr lang="en-US" b="1" dirty="0" smtClean="0"/>
              <a:t>For all sex workers, and especially Trans sex workers, sex work is a solution to systemic barriers to employment. </a:t>
            </a:r>
          </a:p>
          <a:p>
            <a:pPr algn="ctr">
              <a:buNone/>
            </a:pPr>
            <a:endParaRPr lang="en-US" b="1" dirty="0" smtClean="0"/>
          </a:p>
          <a:p>
            <a:pPr algn="ctr">
              <a:buNone/>
            </a:pPr>
            <a:r>
              <a:rPr lang="en-US" b="1" dirty="0" smtClean="0"/>
              <a:t>Sex work is often the ONLY solution due to social marginalization and other social factors. </a:t>
            </a:r>
          </a:p>
        </p:txBody>
      </p:sp>
      <p:pic>
        <p:nvPicPr>
          <p:cNvPr id="9218" name="Picture 2" descr="C:\Users\Pam\AppData\Local\Microsoft\Windows\Temporary Internet Files\Content.IE5\OV74VYD6\MP900400367[1].jpg"/>
          <p:cNvPicPr>
            <a:picLocks noChangeAspect="1" noChangeArrowheads="1"/>
          </p:cNvPicPr>
          <p:nvPr/>
        </p:nvPicPr>
        <p:blipFill>
          <a:blip r:embed="rId2" cstate="print"/>
          <a:srcRect/>
          <a:stretch>
            <a:fillRect/>
          </a:stretch>
        </p:blipFill>
        <p:spPr bwMode="auto">
          <a:xfrm>
            <a:off x="5943600" y="3505200"/>
            <a:ext cx="2081784" cy="3121152"/>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I cooperate with YOU?</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In the world I live and work in: </a:t>
            </a:r>
          </a:p>
          <a:p>
            <a:r>
              <a:rPr lang="en-US" sz="2000" b="1" dirty="0" smtClean="0"/>
              <a:t>I probably don’t have much of a support system.</a:t>
            </a:r>
          </a:p>
          <a:p>
            <a:r>
              <a:rPr lang="en-US" sz="2000" b="1" dirty="0" smtClean="0"/>
              <a:t>I am discriminated against everywhere I go; if I am Gay, Lesbian or Trans it is even worse. </a:t>
            </a:r>
          </a:p>
          <a:p>
            <a:r>
              <a:rPr lang="en-US" sz="2000" b="1" dirty="0" smtClean="0"/>
              <a:t>I am beaten and often abused, if I am a Trans woman I am 98% more likely to be beaten, if I am Trans woman of color, I am 70% more likely to be killed on the job.</a:t>
            </a:r>
          </a:p>
          <a:p>
            <a:r>
              <a:rPr lang="en-US" sz="2000" b="1" dirty="0" smtClean="0"/>
              <a:t>People don’t respect me – I don’t care if you do or not.</a:t>
            </a:r>
          </a:p>
          <a:p>
            <a:r>
              <a:rPr lang="en-US" sz="2000" b="1" dirty="0" smtClean="0"/>
              <a:t>People think I’m a slut – so you can join the club of many.</a:t>
            </a:r>
          </a:p>
          <a:p>
            <a:r>
              <a:rPr lang="en-US" sz="2000" b="1" dirty="0" smtClean="0"/>
              <a:t>I don’t need your pity, and you don’t have to save me. </a:t>
            </a:r>
          </a:p>
          <a:p>
            <a:endParaRPr lang="en-US" sz="2000" dirty="0" smtClean="0"/>
          </a:p>
          <a:p>
            <a:pPr>
              <a:buNone/>
            </a:pPr>
            <a:r>
              <a:rPr lang="en-US" sz="2000" dirty="0" smtClean="0"/>
              <a:t>	</a:t>
            </a:r>
            <a:r>
              <a:rPr lang="en-US" sz="2000" dirty="0" smtClean="0">
                <a:solidFill>
                  <a:srgbClr val="FF0000"/>
                </a:solidFill>
              </a:rPr>
              <a:t>Those and many more automatic thoughts happen in the minds of trauma survivors. It takes time, but with trauma based services, those thoughts turn into these……..</a:t>
            </a:r>
          </a:p>
          <a:p>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sz="4400" dirty="0" smtClean="0"/>
              <a:t>How Sex Workers Would Like to be Treated</a:t>
            </a:r>
            <a:endParaRPr lang="en-US" sz="4400" dirty="0"/>
          </a:p>
        </p:txBody>
      </p:sp>
      <p:sp>
        <p:nvSpPr>
          <p:cNvPr id="3" name="Content Placeholder 2"/>
          <p:cNvSpPr>
            <a:spLocks noGrp="1"/>
          </p:cNvSpPr>
          <p:nvPr>
            <p:ph idx="1"/>
          </p:nvPr>
        </p:nvSpPr>
        <p:spPr/>
        <p:txBody>
          <a:bodyPr>
            <a:normAutofit fontScale="92500" lnSpcReduction="10000"/>
          </a:bodyPr>
          <a:lstStyle/>
          <a:p>
            <a:r>
              <a:rPr lang="en-US" b="1" dirty="0" smtClean="0"/>
              <a:t>Don’t minimize me. I am the expert in my own experience.</a:t>
            </a:r>
          </a:p>
          <a:p>
            <a:r>
              <a:rPr lang="en-US" b="1" dirty="0" smtClean="0"/>
              <a:t>Please educate yourself about why people have anxiety, scars, scabs and other issues.</a:t>
            </a:r>
          </a:p>
          <a:p>
            <a:r>
              <a:rPr lang="en-US" b="1" dirty="0" smtClean="0"/>
              <a:t>Accept that I may have trauma symptoms when you deal with me. Please treat me accordingly.</a:t>
            </a:r>
          </a:p>
          <a:p>
            <a:r>
              <a:rPr lang="en-US" b="1" dirty="0" smtClean="0"/>
              <a:t>Inform me of my rights – more than once.</a:t>
            </a:r>
          </a:p>
          <a:p>
            <a:r>
              <a:rPr lang="en-US" b="1" dirty="0" smtClean="0"/>
              <a:t>Don’t call me “those people.”</a:t>
            </a:r>
          </a:p>
          <a:p>
            <a:pPr>
              <a:buNone/>
            </a:pPr>
            <a:r>
              <a:rPr lang="en-US" b="1" dirty="0" smtClean="0"/>
              <a:t>		 I have a name.</a:t>
            </a:r>
          </a:p>
          <a:p>
            <a:r>
              <a:rPr lang="en-US" b="1" dirty="0" smtClean="0"/>
              <a:t>Don’t patronize me or talk down to me. </a:t>
            </a:r>
          </a:p>
          <a:p>
            <a:r>
              <a:rPr lang="en-US" b="1" dirty="0" smtClean="0"/>
              <a:t>Please don’t assume you know me</a:t>
            </a:r>
          </a:p>
          <a:p>
            <a:pPr>
              <a:buNone/>
            </a:pPr>
            <a:r>
              <a:rPr lang="en-US" b="1" dirty="0" smtClean="0"/>
              <a:t>     because of the work that I do. </a:t>
            </a:r>
            <a:r>
              <a:rPr lang="en-US" b="1" baseline="30000" dirty="0" smtClean="0"/>
              <a:t>9</a:t>
            </a:r>
          </a:p>
          <a:p>
            <a:pPr>
              <a:buNone/>
            </a:pPr>
            <a:r>
              <a:rPr lang="en-US" b="1" baseline="30000" dirty="0" smtClean="0"/>
              <a:t>  </a:t>
            </a:r>
            <a:endParaRPr lang="en-US" b="1" baseline="30000" dirty="0"/>
          </a:p>
        </p:txBody>
      </p:sp>
      <p:pic>
        <p:nvPicPr>
          <p:cNvPr id="4" name="Picture 3" descr="respect.jpg"/>
          <p:cNvPicPr>
            <a:picLocks noChangeAspect="1"/>
          </p:cNvPicPr>
          <p:nvPr/>
        </p:nvPicPr>
        <p:blipFill>
          <a:blip r:embed="rId2" cstate="print"/>
          <a:stretch>
            <a:fillRect/>
          </a:stretch>
        </p:blipFill>
        <p:spPr>
          <a:xfrm>
            <a:off x="6248400" y="4038600"/>
            <a:ext cx="2590800" cy="1872853"/>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final thoughts</a:t>
            </a:r>
            <a:endParaRPr lang="en-US" dirty="0"/>
          </a:p>
        </p:txBody>
      </p:sp>
      <p:sp>
        <p:nvSpPr>
          <p:cNvPr id="3" name="Content Placeholder 2"/>
          <p:cNvSpPr>
            <a:spLocks noGrp="1"/>
          </p:cNvSpPr>
          <p:nvPr>
            <p:ph idx="1"/>
          </p:nvPr>
        </p:nvSpPr>
        <p:spPr/>
        <p:txBody>
          <a:bodyPr>
            <a:normAutofit/>
          </a:bodyPr>
          <a:lstStyle/>
          <a:p>
            <a:r>
              <a:rPr lang="en-US" sz="2000" b="1" dirty="0" smtClean="0"/>
              <a:t>Be careful about over generalizations – avoid blending individuals with stereotypes.</a:t>
            </a:r>
          </a:p>
          <a:p>
            <a:r>
              <a:rPr lang="en-US" sz="2000" b="1" dirty="0" smtClean="0"/>
              <a:t>Be conscious of your own values and judgments. Take time to understand the motivation around them.</a:t>
            </a:r>
          </a:p>
          <a:p>
            <a:r>
              <a:rPr lang="en-US" sz="2000" b="1" dirty="0" smtClean="0"/>
              <a:t>Be aware of stereotypes. Not all sex workers are street based, marginalized, or drug addicts</a:t>
            </a:r>
            <a:r>
              <a:rPr lang="en-US" sz="2000" b="1" dirty="0" smtClean="0"/>
              <a:t>.</a:t>
            </a:r>
          </a:p>
          <a:p>
            <a:r>
              <a:rPr lang="en-US" sz="2000" b="1" dirty="0" smtClean="0"/>
              <a:t>Respect a person’s identity. Asking which pronoun they would prefer to be addressed as is a sign of not only respect but compassion and acceptance for that individual. </a:t>
            </a:r>
            <a:endParaRPr lang="en-US" sz="2000" b="1" dirty="0" smtClean="0"/>
          </a:p>
          <a:p>
            <a:r>
              <a:rPr lang="en-US" sz="2000" b="1" dirty="0" smtClean="0"/>
              <a:t>Male, female and trans sex workers are sometimes the victims of sexual and physical assault. Acknowledge the violence they have experienced and treat them with sensitivity.</a:t>
            </a:r>
            <a:endParaRPr lang="en-US" sz="20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000" b="1" dirty="0" smtClean="0"/>
              <a:t>Do not discredit a sex workers account of what has happened and assume he/she is an unreliable witness.</a:t>
            </a:r>
          </a:p>
          <a:p>
            <a:r>
              <a:rPr lang="en-US" sz="2000" b="1" dirty="0" smtClean="0"/>
              <a:t>Do not expect a sex worker to trust you. It takes time for that to happen.</a:t>
            </a:r>
          </a:p>
          <a:p>
            <a:r>
              <a:rPr lang="en-US" sz="2000" b="1" dirty="0" smtClean="0"/>
              <a:t>Incarcerating an individual does not “save” them; it takes them away from their friends, family, burdens them with a criminal record, and ultimately reduces their ability to transition out of the industry when they choose to do so. </a:t>
            </a:r>
          </a:p>
          <a:p>
            <a:r>
              <a:rPr lang="en-US" sz="2000" b="1" dirty="0" smtClean="0"/>
              <a:t>Make an effort to educate yourself about the realities of sex worker’s lives. </a:t>
            </a:r>
            <a:r>
              <a:rPr lang="en-US" sz="2000" b="1" baseline="30000" dirty="0" smtClean="0"/>
              <a:t>11</a:t>
            </a:r>
            <a:endParaRPr lang="en-US" sz="2000" b="1" baseline="30000" dirty="0"/>
          </a:p>
        </p:txBody>
      </p:sp>
      <p:pic>
        <p:nvPicPr>
          <p:cNvPr id="1025" name="Picture 1" descr="C:\Users\Pam\AppData\Local\Microsoft\Windows\Temporary Internet Files\Content.IE5\KTSC9502\MP900387776[1].jpg"/>
          <p:cNvPicPr>
            <a:picLocks noChangeAspect="1" noChangeArrowheads="1"/>
          </p:cNvPicPr>
          <p:nvPr/>
        </p:nvPicPr>
        <p:blipFill>
          <a:blip r:embed="rId2" cstate="print"/>
          <a:srcRect/>
          <a:stretch>
            <a:fillRect/>
          </a:stretch>
        </p:blipFill>
        <p:spPr bwMode="auto">
          <a:xfrm>
            <a:off x="4495800" y="3505200"/>
            <a:ext cx="3657600" cy="2609088"/>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b="1" dirty="0" smtClean="0"/>
              <a:t>“ I think decriminalization is one step towards removing the stigma of prostitution as a valid career choice..but that is not going to remove the stigma for a long time. There are many things that will be needed. …Being a stripper, it’s legal…it still has a certain connotation to it. It’s kind of a slutty thing to do. You must be a bit of a slut to do that. And that’s something that they would always think of a sex worker as well… You couldn’t possibly be moral or ethical…if you sell yourself out like that… this stigma is a lot harder to remove than the legality about it.”</a:t>
            </a:r>
          </a:p>
          <a:p>
            <a:pPr lvl="1">
              <a:buNone/>
            </a:pPr>
            <a:r>
              <a:rPr lang="en-US" b="1" dirty="0" smtClean="0"/>
              <a:t>--female massage parlor owner, former sex worker</a:t>
            </a:r>
          </a:p>
          <a:p>
            <a:pPr lvl="1">
              <a:buNone/>
            </a:pPr>
            <a:endParaRPr lang="en-US" b="1" dirty="0" smtClean="0"/>
          </a:p>
          <a:p>
            <a:pPr lvl="1">
              <a:buNone/>
            </a:pPr>
            <a:endParaRPr lang="en-US" b="1" dirty="0" smtClean="0"/>
          </a:p>
          <a:p>
            <a:pPr lvl="1">
              <a:buNone/>
            </a:pPr>
            <a:r>
              <a:rPr lang="en-US" b="1" dirty="0" smtClean="0"/>
              <a:t>	Beyond Decriminalization: Sex Work, Human Rights and a New Framework for Law Reform. 2006 Pivot Legal Society. </a:t>
            </a:r>
            <a:r>
              <a:rPr lang="en-US" b="1" dirty="0" smtClean="0">
                <a:hlinkClick r:id="rId2"/>
              </a:rPr>
              <a:t>www.pivotlegal.org</a:t>
            </a:r>
            <a:r>
              <a:rPr lang="en-US" b="1" dirty="0" smtClean="0"/>
              <a:t> . Downloaded May 2014.</a:t>
            </a:r>
            <a:endParaRPr lang="en-US"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onica-Poster-Graphic-thumb-01.png"/>
          <p:cNvPicPr>
            <a:picLocks noGrp="1" noChangeAspect="1"/>
          </p:cNvPicPr>
          <p:nvPr>
            <p:ph idx="1"/>
          </p:nvPr>
        </p:nvPicPr>
        <p:blipFill>
          <a:blip r:embed="rId2" cstate="print"/>
          <a:stretch>
            <a:fillRect/>
          </a:stretch>
        </p:blipFill>
        <p:spPr>
          <a:xfrm>
            <a:off x="3048000" y="381000"/>
            <a:ext cx="3657600" cy="603504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Sex Work Take Place?</a:t>
            </a:r>
            <a:endParaRPr lang="en-US" dirty="0"/>
          </a:p>
        </p:txBody>
      </p:sp>
      <p:sp>
        <p:nvSpPr>
          <p:cNvPr id="3" name="Content Placeholder 2"/>
          <p:cNvSpPr>
            <a:spLocks noGrp="1"/>
          </p:cNvSpPr>
          <p:nvPr>
            <p:ph idx="1"/>
          </p:nvPr>
        </p:nvSpPr>
        <p:spPr/>
        <p:txBody>
          <a:bodyPr>
            <a:normAutofit fontScale="92500"/>
          </a:bodyPr>
          <a:lstStyle/>
          <a:p>
            <a:r>
              <a:rPr lang="en-US" b="1" dirty="0" smtClean="0"/>
              <a:t>Indoor and outdoor (the street)</a:t>
            </a:r>
          </a:p>
          <a:p>
            <a:r>
              <a:rPr lang="en-US" b="1" dirty="0" smtClean="0"/>
              <a:t>Street sex work accounts for a varying degree of the trade depending on location</a:t>
            </a:r>
          </a:p>
          <a:p>
            <a:pPr lvl="2"/>
            <a:r>
              <a:rPr lang="en-US" b="1" dirty="0" smtClean="0"/>
              <a:t>Los Angeles, San Francisco and New York	12-15%</a:t>
            </a:r>
          </a:p>
          <a:p>
            <a:pPr lvl="2"/>
            <a:r>
              <a:rPr lang="en-US" b="1" dirty="0" smtClean="0"/>
              <a:t>Smaller cities				as much as 50%</a:t>
            </a:r>
          </a:p>
          <a:p>
            <a:r>
              <a:rPr lang="en-US" b="1" dirty="0" smtClean="0"/>
              <a:t>The internet – source of employment and community</a:t>
            </a:r>
          </a:p>
          <a:p>
            <a:r>
              <a:rPr lang="en-US" b="1" dirty="0" smtClean="0"/>
              <a:t>Street based sex workers – “stroll” and often work in pairs</a:t>
            </a:r>
          </a:p>
          <a:p>
            <a:r>
              <a:rPr lang="en-US" b="1" dirty="0" smtClean="0"/>
              <a:t>Others work in agencies (with a pimp) massage parlors, clubs, etc.</a:t>
            </a:r>
          </a:p>
          <a:p>
            <a:r>
              <a:rPr lang="en-US" b="1" dirty="0" smtClean="0"/>
              <a:t>Independent workers who use their own websites or dating websites to find clients. </a:t>
            </a:r>
          </a:p>
        </p:txBody>
      </p:sp>
    </p:spTree>
    <p:extLst>
      <p:ext uri="{BB962C8B-B14F-4D97-AF65-F5344CB8AC3E}">
        <p14:creationId xmlns:p14="http://schemas.microsoft.com/office/powerpoint/2010/main" val="38851126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buFont typeface="+mj-lt"/>
              <a:buAutoNum type="arabicPeriod"/>
            </a:pPr>
            <a:r>
              <a:rPr lang="en-US" sz="1800" dirty="0" smtClean="0"/>
              <a:t>Avenatti, Cassandra, </a:t>
            </a:r>
            <a:r>
              <a:rPr lang="en-US" sz="1800" b="1" i="1" dirty="0" smtClean="0"/>
              <a:t>Understanding Sex Work and Supporting Individual Involved in the Sex Trade. </a:t>
            </a:r>
            <a:r>
              <a:rPr lang="en-US" sz="1400" i="1" dirty="0" smtClean="0"/>
              <a:t>Downloaded May 17, 2014</a:t>
            </a:r>
          </a:p>
          <a:p>
            <a:pPr>
              <a:buFont typeface="+mj-lt"/>
              <a:buAutoNum type="arabicPeriod"/>
            </a:pPr>
            <a:r>
              <a:rPr lang="en-US" sz="1800" dirty="0" smtClean="0"/>
              <a:t>Sex Workers Project at the Urban Justice Center, 2005. </a:t>
            </a:r>
            <a:r>
              <a:rPr lang="en-US" sz="1800" b="1" i="1" dirty="0" smtClean="0"/>
              <a:t>Behind Closed Doors, an analysis of indoor sex work in New York City. </a:t>
            </a:r>
            <a:r>
              <a:rPr lang="en-US" sz="1600" dirty="0" smtClean="0"/>
              <a:t>Downloaded: May 15, 2014.</a:t>
            </a:r>
          </a:p>
          <a:p>
            <a:pPr>
              <a:buFont typeface="+mj-lt"/>
              <a:buAutoNum type="arabicPeriod"/>
            </a:pPr>
            <a:r>
              <a:rPr lang="en-US" sz="1600" dirty="0" smtClean="0"/>
              <a:t>Urban Justice Center </a:t>
            </a:r>
            <a:r>
              <a:rPr lang="en-US" sz="1600" dirty="0"/>
              <a:t>, 2006. </a:t>
            </a:r>
            <a:r>
              <a:rPr lang="en-US" sz="1600" b="1" i="1" dirty="0" smtClean="0"/>
              <a:t>ICCPR Shadow Report :Domestic Criminal Justice Access to Courts</a:t>
            </a:r>
            <a:r>
              <a:rPr lang="en-US" sz="1600" dirty="0" smtClean="0"/>
              <a:t>. Downloaded May 14, 2014</a:t>
            </a:r>
          </a:p>
          <a:p>
            <a:pPr>
              <a:buFont typeface="+mj-lt"/>
              <a:buAutoNum type="arabicPeriod"/>
            </a:pPr>
            <a:r>
              <a:rPr lang="en-US" sz="1600" dirty="0" smtClean="0"/>
              <a:t>Roxburgh,A; Degenhardt,L.; Copeland,J..  BMC Psychiatry. </a:t>
            </a:r>
            <a:r>
              <a:rPr lang="en-US" sz="1600" b="1" i="1" dirty="0" smtClean="0"/>
              <a:t>Posttraumatic stress disorder among female street-based sex worker in the greater Sydney area, Australia. 2006, </a:t>
            </a:r>
            <a:r>
              <a:rPr lang="en-US" sz="1600" i="1" dirty="0" smtClean="0"/>
              <a:t>6:24 doi:10.1186/1471-244x-6-24.</a:t>
            </a:r>
          </a:p>
          <a:p>
            <a:pPr>
              <a:buFont typeface="+mj-lt"/>
              <a:buAutoNum type="arabicPeriod"/>
            </a:pPr>
            <a:r>
              <a:rPr lang="en-US" sz="1600" i="1" dirty="0" smtClean="0"/>
              <a:t>Chudakov,B., Ilan,K.,Belmaker,R.H., and Cwikel,J. (2002)The motivation and mental health of sex workers. </a:t>
            </a:r>
            <a:r>
              <a:rPr lang="en-US" sz="1600" b="1" i="1" dirty="0" smtClean="0"/>
              <a:t>Journal of Sex and Marital Therapy</a:t>
            </a:r>
            <a:r>
              <a:rPr lang="en-US" sz="1600" i="1" dirty="0" smtClean="0"/>
              <a:t>, 28(4), 305-315.</a:t>
            </a:r>
          </a:p>
          <a:p>
            <a:pPr>
              <a:buFont typeface="+mj-lt"/>
              <a:buAutoNum type="arabicPeriod"/>
            </a:pPr>
            <a:r>
              <a:rPr lang="en-US" sz="1600" i="1" dirty="0" smtClean="0"/>
              <a:t>Giobbe,E.(1992). Juvenile prostitution: Profile of Recruitment in </a:t>
            </a:r>
            <a:r>
              <a:rPr lang="en-US" sz="1600" i="1" dirty="0"/>
              <a:t>A</a:t>
            </a:r>
            <a:r>
              <a:rPr lang="en-US" sz="1600" i="1" dirty="0" smtClean="0"/>
              <a:t>.W. Burgess (ed.),</a:t>
            </a:r>
            <a:r>
              <a:rPr lang="en-US" sz="1800" i="1" dirty="0" smtClean="0"/>
              <a:t>Child Trauma: issues and research</a:t>
            </a:r>
            <a:r>
              <a:rPr lang="en-US" sz="1600" i="1" dirty="0" smtClean="0"/>
              <a:t>. New York .Garland Publishing.</a:t>
            </a:r>
          </a:p>
          <a:p>
            <a:pPr marL="0" indent="0">
              <a:buNone/>
            </a:pPr>
            <a:r>
              <a:rPr lang="en-US" sz="1600" dirty="0" smtClean="0"/>
              <a:t>7    --</a:t>
            </a:r>
            <a:r>
              <a:rPr lang="en-US" sz="1600" dirty="0"/>
              <a:t>Essential Components of Trauma-Informed Judicial Practice</a:t>
            </a:r>
          </a:p>
          <a:p>
            <a:pPr marL="0" indent="0">
              <a:buNone/>
            </a:pPr>
            <a:r>
              <a:rPr lang="en-US" sz="1600" dirty="0"/>
              <a:t>			SAMHSA  </a:t>
            </a:r>
            <a:r>
              <a:rPr lang="en-US" sz="1600" dirty="0">
                <a:hlinkClick r:id="rId2"/>
              </a:rPr>
              <a:t>www.samhsa.gov</a:t>
            </a:r>
            <a:r>
              <a:rPr lang="en-US" sz="1600" dirty="0"/>
              <a:t>.  Downloaded </a:t>
            </a:r>
            <a:r>
              <a:rPr lang="en-US" sz="1600" dirty="0" smtClean="0"/>
              <a:t>:May </a:t>
            </a:r>
            <a:r>
              <a:rPr lang="en-US" sz="1600" dirty="0"/>
              <a:t>2014</a:t>
            </a:r>
            <a:endParaRPr lang="en-US" sz="1600" i="1" dirty="0"/>
          </a:p>
        </p:txBody>
      </p:sp>
    </p:spTree>
    <p:extLst>
      <p:ext uri="{BB962C8B-B14F-4D97-AF65-F5344CB8AC3E}">
        <p14:creationId xmlns:p14="http://schemas.microsoft.com/office/powerpoint/2010/main" val="13127160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sz="1600" dirty="0" smtClean="0"/>
              <a:t>8</a:t>
            </a:r>
            <a:r>
              <a:rPr lang="en-US" dirty="0" smtClean="0"/>
              <a:t>. </a:t>
            </a:r>
            <a:r>
              <a:rPr lang="en-US" sz="1600" dirty="0" smtClean="0"/>
              <a:t>Piche, Danica, Cristen Gleeson, Katrina Pacey, John Lowman, Mary Childs, Sarah Ciarrocchi, Francois Paradis, Emily Rix, Elaine Ryan, Elin Sigurdson, Maia Tsurumi, Laura Track, Megan Vis-Dunbar, and Lisa Welch. "Beyond Decriminalization: Sex Work, Human Rights, and a New Framework for Law Reform." : </a:t>
            </a:r>
            <a:r>
              <a:rPr lang="en-US" sz="1600" dirty="0" smtClean="0">
                <a:hlinkClick r:id="rId2"/>
              </a:rPr>
              <a:t>www.pivotlegal.org</a:t>
            </a:r>
            <a:r>
              <a:rPr lang="en-US" sz="1600" dirty="0" smtClean="0"/>
              <a:t>  Downloaded: May 2014.</a:t>
            </a:r>
          </a:p>
          <a:p>
            <a:r>
              <a:rPr lang="en-US" sz="1600" dirty="0" smtClean="0"/>
              <a:t>9. Porth, Kerry, and Matthew Taylor. "Sex Work Awareness for Everyone." </a:t>
            </a:r>
            <a:r>
              <a:rPr lang="en-US" sz="1600" i="1" dirty="0" smtClean="0"/>
              <a:t>Sensitivity Guide</a:t>
            </a:r>
            <a:r>
              <a:rPr lang="en-US" sz="1600" dirty="0" smtClean="0"/>
              <a:t>: </a:t>
            </a:r>
            <a:r>
              <a:rPr lang="en-US" sz="1600" dirty="0" smtClean="0">
                <a:hlinkClick r:id="rId3"/>
              </a:rPr>
              <a:t>www.safeincollingwood.ca</a:t>
            </a:r>
            <a:r>
              <a:rPr lang="en-US" sz="1600" dirty="0" smtClean="0"/>
              <a:t> .Downloaded: May 2014.</a:t>
            </a:r>
          </a:p>
          <a:p>
            <a:r>
              <a:rPr lang="en-US" sz="1600" dirty="0" smtClean="0"/>
              <a:t>10. Chabot, Frederique. The Toolbox: What works for sex workers. 2012. Downloaded: </a:t>
            </a:r>
            <a:r>
              <a:rPr lang="en-US" sz="1600" dirty="0" smtClean="0">
                <a:hlinkClick r:id="rId4"/>
              </a:rPr>
              <a:t>www.powerottawa.ca</a:t>
            </a:r>
            <a:r>
              <a:rPr lang="en-US" sz="1600" dirty="0" smtClean="0"/>
              <a:t>  May 2014.</a:t>
            </a:r>
          </a:p>
          <a:p>
            <a:r>
              <a:rPr lang="en-US" sz="1600" dirty="0" smtClean="0"/>
              <a:t>11. Chabot, Frederique. The Toolkit: Ottawa area sex workers speak out. 2012. Downloaded: </a:t>
            </a:r>
            <a:r>
              <a:rPr lang="en-US" sz="1600" dirty="0" smtClean="0">
                <a:hlinkClick r:id="rId4"/>
              </a:rPr>
              <a:t>www.powerottawa.ca</a:t>
            </a:r>
            <a:r>
              <a:rPr lang="en-US" sz="1600" dirty="0" smtClean="0"/>
              <a:t>  May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sex work?</a:t>
            </a:r>
            <a:endParaRPr lang="en-US" dirty="0"/>
          </a:p>
        </p:txBody>
      </p:sp>
      <p:sp>
        <p:nvSpPr>
          <p:cNvPr id="3" name="Content Placeholder 2"/>
          <p:cNvSpPr>
            <a:spLocks noGrp="1"/>
          </p:cNvSpPr>
          <p:nvPr>
            <p:ph idx="1"/>
          </p:nvPr>
        </p:nvSpPr>
        <p:spPr/>
        <p:txBody>
          <a:bodyPr>
            <a:normAutofit/>
          </a:bodyPr>
          <a:lstStyle/>
          <a:p>
            <a:r>
              <a:rPr lang="en-US" sz="3200" b="1" dirty="0" smtClean="0"/>
              <a:t>Choice</a:t>
            </a:r>
          </a:p>
          <a:p>
            <a:r>
              <a:rPr lang="en-US" sz="3200" b="1" dirty="0" smtClean="0"/>
              <a:t>Circumstance</a:t>
            </a:r>
          </a:p>
          <a:p>
            <a:r>
              <a:rPr lang="en-US" sz="3200" b="1" dirty="0" smtClean="0"/>
              <a:t>Coercion </a:t>
            </a:r>
          </a:p>
          <a:p>
            <a:r>
              <a:rPr lang="en-US" sz="3200" b="1" dirty="0" smtClean="0"/>
              <a:t>Force</a:t>
            </a:r>
          </a:p>
          <a:p>
            <a:endParaRPr lang="en-US" sz="3200" b="1" dirty="0"/>
          </a:p>
          <a:p>
            <a:r>
              <a:rPr lang="en-US" sz="3200" b="1" dirty="0" smtClean="0"/>
              <a:t>The reason can change and it often does over time</a:t>
            </a:r>
            <a:endParaRPr lang="en-US" sz="3200" b="1" dirty="0"/>
          </a:p>
        </p:txBody>
      </p:sp>
    </p:spTree>
    <p:extLst>
      <p:ext uri="{BB962C8B-B14F-4D97-AF65-F5344CB8AC3E}">
        <p14:creationId xmlns:p14="http://schemas.microsoft.com/office/powerpoint/2010/main" val="662707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Statistics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According to a study done by the Sex Workers Project at the Urban Justice Center in New York City:</a:t>
            </a:r>
          </a:p>
          <a:p>
            <a:r>
              <a:rPr lang="en-US" dirty="0" smtClean="0"/>
              <a:t>30% of street-based sex workers told researchers that they had been threatened with violence by police officers</a:t>
            </a:r>
          </a:p>
          <a:p>
            <a:r>
              <a:rPr lang="en-US" dirty="0" smtClean="0"/>
              <a:t>16% (8 of 51) said that they had been in sexual situations with a police officer</a:t>
            </a:r>
          </a:p>
          <a:p>
            <a:r>
              <a:rPr lang="en-US" dirty="0"/>
              <a:t>43% stated that they were open to the idea of asking police for assistance but were worried about how helpful they would </a:t>
            </a:r>
            <a:r>
              <a:rPr lang="en-US" dirty="0" smtClean="0"/>
              <a:t>be</a:t>
            </a:r>
          </a:p>
          <a:p>
            <a:r>
              <a:rPr lang="en-US" dirty="0" smtClean="0"/>
              <a:t>80% interviewed experienced either violence or threats in the course of their work.</a:t>
            </a:r>
          </a:p>
          <a:p>
            <a:r>
              <a:rPr lang="en-US" dirty="0" smtClean="0"/>
              <a:t>46% (24 of 51) of indoor sex workers interviewed had been forced by a client to do something he or she did not want to do.</a:t>
            </a:r>
          </a:p>
          <a:p>
            <a:pPr marL="0" indent="0">
              <a:buNone/>
            </a:pPr>
            <a:r>
              <a:rPr lang="en-US" dirty="0" smtClean="0"/>
              <a:t>**</a:t>
            </a:r>
            <a:r>
              <a:rPr lang="en-US" dirty="0" smtClean="0">
                <a:solidFill>
                  <a:srgbClr val="FF0000"/>
                </a:solidFill>
              </a:rPr>
              <a:t>Please be aware that these are NATIONAL statistics and that the definition of sex work being used to calculate the numbers includes many types of sex work – not just prostitution. </a:t>
            </a:r>
            <a:endParaRPr lang="en-US" dirty="0">
              <a:solidFill>
                <a:srgbClr val="FF0000"/>
              </a:solidFill>
            </a:endParaRPr>
          </a:p>
          <a:p>
            <a:pPr marL="0" indent="0">
              <a:buNone/>
            </a:pPr>
            <a:endParaRPr lang="en-US" dirty="0" smtClean="0"/>
          </a:p>
          <a:p>
            <a:pPr marL="3657600" lvl="8" indent="0">
              <a:buNone/>
            </a:pPr>
            <a:r>
              <a:rPr lang="en-US" sz="1200" b="1" i="1" dirty="0" smtClean="0"/>
              <a:t>* Behind </a:t>
            </a:r>
            <a:r>
              <a:rPr lang="en-US" sz="1200" b="1" i="1" dirty="0" smtClean="0"/>
              <a:t>Closed Doors: </a:t>
            </a:r>
            <a:r>
              <a:rPr lang="en-US" sz="1200" b="1" i="1" dirty="0"/>
              <a:t>A</a:t>
            </a:r>
            <a:r>
              <a:rPr lang="en-US" sz="1200" b="1" i="1" dirty="0" smtClean="0"/>
              <a:t>n Analysis of Indoor Sex Work in New York </a:t>
            </a:r>
            <a:r>
              <a:rPr lang="en-US" sz="1200" b="1" i="1" dirty="0" smtClean="0"/>
              <a:t>City</a:t>
            </a:r>
            <a:r>
              <a:rPr lang="en-US" sz="1200" b="1" dirty="0" smtClean="0"/>
              <a:t>		2005</a:t>
            </a:r>
            <a:endParaRPr lang="en-US" sz="1200" b="1" dirty="0"/>
          </a:p>
        </p:txBody>
      </p:sp>
    </p:spTree>
    <p:extLst>
      <p:ext uri="{BB962C8B-B14F-4D97-AF65-F5344CB8AC3E}">
        <p14:creationId xmlns:p14="http://schemas.microsoft.com/office/powerpoint/2010/main" val="148836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There are not many analyses of sex work in the United States. What is presented is </a:t>
            </a:r>
            <a:r>
              <a:rPr lang="en-US" sz="1600" b="1" dirty="0" smtClean="0"/>
              <a:t>according </a:t>
            </a:r>
            <a:r>
              <a:rPr lang="en-US" sz="1600" b="1" dirty="0"/>
              <a:t>to a study done by the Sex Workers Project at the Urban Justice Center in New York </a:t>
            </a:r>
            <a:r>
              <a:rPr lang="en-US" sz="1600" b="1" dirty="0" smtClean="0"/>
              <a:t>City: Behind Closed Doors – 2005</a:t>
            </a:r>
          </a:p>
          <a:p>
            <a:r>
              <a:rPr lang="en-US" sz="1600" b="1" dirty="0" smtClean="0"/>
              <a:t>The number of people interviewed was 51 in total. </a:t>
            </a:r>
          </a:p>
          <a:p>
            <a:r>
              <a:rPr lang="en-US" sz="1600" b="1" dirty="0" smtClean="0">
                <a:solidFill>
                  <a:srgbClr val="FF0000"/>
                </a:solidFill>
              </a:rPr>
              <a:t>Race/Ethnicity: Forty percent of respondents were foreign born (Asia, Latin America, Caribbean and Europe)</a:t>
            </a:r>
          </a:p>
          <a:p>
            <a:r>
              <a:rPr lang="en-US" sz="1600" b="1" dirty="0" smtClean="0"/>
              <a:t>27% Latino</a:t>
            </a:r>
          </a:p>
          <a:p>
            <a:r>
              <a:rPr lang="en-US" sz="1600" b="1" dirty="0" smtClean="0"/>
              <a:t>12% Asian</a:t>
            </a:r>
          </a:p>
          <a:p>
            <a:r>
              <a:rPr lang="en-US" sz="1600" b="1" dirty="0" smtClean="0"/>
              <a:t>15% Black</a:t>
            </a:r>
          </a:p>
          <a:p>
            <a:r>
              <a:rPr lang="en-US" sz="1600" b="1" dirty="0" smtClean="0"/>
              <a:t>44% European Descent</a:t>
            </a:r>
          </a:p>
          <a:p>
            <a:r>
              <a:rPr lang="en-US" sz="1600" b="1" dirty="0" smtClean="0"/>
              <a:t>2%   Mixed race</a:t>
            </a:r>
          </a:p>
          <a:p>
            <a:endParaRPr lang="en-US" sz="1600" b="1" dirty="0"/>
          </a:p>
          <a:p>
            <a:r>
              <a:rPr lang="en-US" sz="1600" b="1" dirty="0" smtClean="0">
                <a:solidFill>
                  <a:srgbClr val="FF0000"/>
                </a:solidFill>
              </a:rPr>
              <a:t>Gender</a:t>
            </a:r>
          </a:p>
          <a:p>
            <a:r>
              <a:rPr lang="en-US" sz="1600" b="1" dirty="0" smtClean="0"/>
              <a:t>73% women – non-transgender</a:t>
            </a:r>
          </a:p>
          <a:p>
            <a:r>
              <a:rPr lang="en-US" sz="1600" b="1" dirty="0" smtClean="0"/>
              <a:t>15% men</a:t>
            </a:r>
          </a:p>
          <a:p>
            <a:r>
              <a:rPr lang="en-US" sz="1600" b="1" dirty="0" smtClean="0"/>
              <a:t>12 Transgender women</a:t>
            </a:r>
            <a:endParaRPr lang="en-US" sz="1600" b="1" dirty="0"/>
          </a:p>
          <a:p>
            <a:endParaRPr lang="en-US" sz="1600" dirty="0"/>
          </a:p>
        </p:txBody>
      </p:sp>
    </p:spTree>
    <p:extLst>
      <p:ext uri="{BB962C8B-B14F-4D97-AF65-F5344CB8AC3E}">
        <p14:creationId xmlns:p14="http://schemas.microsoft.com/office/powerpoint/2010/main" val="1807993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b="1" dirty="0" smtClean="0">
                <a:solidFill>
                  <a:srgbClr val="FF0000"/>
                </a:solidFill>
              </a:rPr>
              <a:t>Age of respondents</a:t>
            </a:r>
          </a:p>
          <a:p>
            <a:r>
              <a:rPr lang="en-US" b="1" dirty="0" smtClean="0"/>
              <a:t>4%		&lt;20 years</a:t>
            </a:r>
          </a:p>
          <a:p>
            <a:r>
              <a:rPr lang="en-US" b="1" dirty="0" smtClean="0"/>
              <a:t>45%	20-29 years</a:t>
            </a:r>
          </a:p>
          <a:p>
            <a:r>
              <a:rPr lang="en-US" b="1" dirty="0" smtClean="0"/>
              <a:t>43%	30-39 years</a:t>
            </a:r>
          </a:p>
          <a:p>
            <a:r>
              <a:rPr lang="en-US" b="1" dirty="0" smtClean="0"/>
              <a:t>4%		40-49 years</a:t>
            </a:r>
          </a:p>
          <a:p>
            <a:r>
              <a:rPr lang="en-US" b="1" dirty="0" smtClean="0"/>
              <a:t>4%		&gt; 50 years</a:t>
            </a:r>
          </a:p>
          <a:p>
            <a:endParaRPr lang="en-US" b="1" dirty="0"/>
          </a:p>
          <a:p>
            <a:pPr marL="0" indent="0">
              <a:buNone/>
            </a:pPr>
            <a:r>
              <a:rPr lang="en-US" b="1" dirty="0" smtClean="0">
                <a:solidFill>
                  <a:srgbClr val="FF0000"/>
                </a:solidFill>
              </a:rPr>
              <a:t>Age of entry into sex work</a:t>
            </a:r>
          </a:p>
          <a:p>
            <a:pPr marL="0" indent="0">
              <a:buNone/>
            </a:pPr>
            <a:r>
              <a:rPr lang="en-US" sz="2000" b="1" dirty="0" smtClean="0"/>
              <a:t>The majority began between 15 and twenty years of age</a:t>
            </a:r>
          </a:p>
          <a:p>
            <a:pPr marL="0" indent="0">
              <a:buNone/>
            </a:pPr>
            <a:r>
              <a:rPr lang="en-US" sz="2000" b="1" dirty="0" smtClean="0"/>
              <a:t>The youngest was 11 years of age</a:t>
            </a:r>
          </a:p>
          <a:p>
            <a:pPr marL="0" indent="0">
              <a:buNone/>
            </a:pPr>
            <a:r>
              <a:rPr lang="en-US" sz="2000" b="1" dirty="0" smtClean="0"/>
              <a:t>Oldest age was 37 years old</a:t>
            </a:r>
          </a:p>
          <a:p>
            <a:pPr marL="0" indent="0">
              <a:buNone/>
            </a:pPr>
            <a:r>
              <a:rPr lang="en-US" sz="2000" b="1" dirty="0" smtClean="0"/>
              <a:t>Length of time engaged in sex work: &lt;1 year to 37 years</a:t>
            </a:r>
            <a:endParaRPr lang="en-US" sz="2000" b="1" dirty="0"/>
          </a:p>
        </p:txBody>
      </p:sp>
    </p:spTree>
    <p:extLst>
      <p:ext uri="{BB962C8B-B14F-4D97-AF65-F5344CB8AC3E}">
        <p14:creationId xmlns:p14="http://schemas.microsoft.com/office/powerpoint/2010/main" val="20108712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2069</TotalTime>
  <Words>4006</Words>
  <Application>Microsoft Office PowerPoint</Application>
  <PresentationFormat>On-screen Show (4:3)</PresentationFormat>
  <Paragraphs>387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Executive</vt:lpstr>
      <vt:lpstr>Essential Components of Trauma Informed Court Practices:  Understanding the Behavioral Adaptations of Sex Workers in a Judicial Setting</vt:lpstr>
      <vt:lpstr>Learning Objectives – or why is this important</vt:lpstr>
      <vt:lpstr>Defining Sex Work</vt:lpstr>
      <vt:lpstr>Who is considered a sex worker?</vt:lpstr>
      <vt:lpstr>Where Does Sex Work Take Place?</vt:lpstr>
      <vt:lpstr>Why do sex work?</vt:lpstr>
      <vt:lpstr>A Few Statistics</vt:lpstr>
      <vt:lpstr>Demographics</vt:lpstr>
      <vt:lpstr>PowerPoint Presentation</vt:lpstr>
      <vt:lpstr>PowerPoint Presentation</vt:lpstr>
      <vt:lpstr>PowerPoint Presentation</vt:lpstr>
      <vt:lpstr>PowerPoint Presentation</vt:lpstr>
      <vt:lpstr>PowerPoint Presentation</vt:lpstr>
      <vt:lpstr>PowerPoint Presentation</vt:lpstr>
      <vt:lpstr>Legal and other needs</vt:lpstr>
      <vt:lpstr>PowerPoint Presentation</vt:lpstr>
      <vt:lpstr>True of False?</vt:lpstr>
      <vt:lpstr>PowerPoint Presentation</vt:lpstr>
      <vt:lpstr>PowerPoint Presentation</vt:lpstr>
      <vt:lpstr>Common Occupational Issues for Sex Workers </vt:lpstr>
      <vt:lpstr>Some things to keep in mind</vt:lpstr>
      <vt:lpstr>PowerPoint Presentation</vt:lpstr>
      <vt:lpstr>Let’s talk about trauma</vt:lpstr>
      <vt:lpstr>Trauma is in the eye of the beholder   What traumatizes one person may not impact the next person as significantly What </vt:lpstr>
      <vt:lpstr>Trauma and Memories</vt:lpstr>
      <vt:lpstr>Perception of trauma of  sex workers</vt:lpstr>
      <vt:lpstr>Trauma as an occupational risk of sex work</vt:lpstr>
      <vt:lpstr>Rates of PTSD</vt:lpstr>
      <vt:lpstr>What pre-existing risk factors contribute to PTSD in sex workers</vt:lpstr>
      <vt:lpstr>How sex workers are traumatized</vt:lpstr>
      <vt:lpstr>PowerPoint Presentation</vt:lpstr>
      <vt:lpstr>PowerPoint Presentation</vt:lpstr>
      <vt:lpstr>Components of Trauma Informed Services</vt:lpstr>
      <vt:lpstr>Interactions are more effective if they do not “trigger” and therefore re-traumatize</vt:lpstr>
      <vt:lpstr>Trauma survivor’s narrative</vt:lpstr>
      <vt:lpstr>Communication Counts</vt:lpstr>
      <vt:lpstr>PowerPoint Presentation</vt:lpstr>
      <vt:lpstr>Transformation at every level</vt:lpstr>
      <vt:lpstr>Requirements for Creating Trauma-Informed Services and Setting</vt:lpstr>
      <vt:lpstr>Ensuring Cultural Competency</vt:lpstr>
      <vt:lpstr>PowerPoint Presentation</vt:lpstr>
      <vt:lpstr>If You are Trans and a Sex Worker</vt:lpstr>
      <vt:lpstr>PowerPoint Presentation</vt:lpstr>
      <vt:lpstr>Why should I cooperate with YOU?</vt:lpstr>
      <vt:lpstr>  How Sex Workers Would Like to be Treated</vt:lpstr>
      <vt:lpstr>Some final thoughts</vt:lpstr>
      <vt:lpstr>PowerPoint Presentation</vt:lpstr>
      <vt:lpstr>PowerPoint Presentation</vt:lpstr>
      <vt:lpstr>PowerPoint Presentation</vt:lpstr>
      <vt:lpstr>Citations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Components of Trauma Informed Court Practices:  Understanding the Behavioral Adaptations of Street Sex Workers in a Judicial Setting</dc:title>
  <dc:creator>Pam Albers</dc:creator>
  <cp:lastModifiedBy>Pam Albers</cp:lastModifiedBy>
  <cp:revision>73</cp:revision>
  <dcterms:created xsi:type="dcterms:W3CDTF">2014-05-14T20:38:51Z</dcterms:created>
  <dcterms:modified xsi:type="dcterms:W3CDTF">2014-05-29T20:17:04Z</dcterms:modified>
</cp:coreProperties>
</file>